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79" r:id="rId2"/>
    <p:sldId id="256" r:id="rId3"/>
    <p:sldId id="257" r:id="rId4"/>
    <p:sldId id="258" r:id="rId5"/>
    <p:sldId id="259" r:id="rId6"/>
    <p:sldId id="260" r:id="rId7"/>
    <p:sldId id="261" r:id="rId8"/>
    <p:sldId id="262" r:id="rId9"/>
    <p:sldId id="263" r:id="rId10"/>
    <p:sldId id="264" r:id="rId11"/>
    <p:sldId id="278" r:id="rId12"/>
    <p:sldId id="275" r:id="rId13"/>
    <p:sldId id="272" r:id="rId14"/>
    <p:sldId id="274" r:id="rId15"/>
    <p:sldId id="273" r:id="rId16"/>
    <p:sldId id="281" r:id="rId17"/>
    <p:sldId id="266" r:id="rId18"/>
    <p:sldId id="268" r:id="rId19"/>
    <p:sldId id="289" r:id="rId20"/>
    <p:sldId id="286" r:id="rId21"/>
    <p:sldId id="271" r:id="rId22"/>
    <p:sldId id="277" r:id="rId23"/>
    <p:sldId id="270" r:id="rId24"/>
    <p:sldId id="269" r:id="rId25"/>
    <p:sldId id="265" r:id="rId26"/>
    <p:sldId id="285" r:id="rId27"/>
    <p:sldId id="280" r:id="rId28"/>
    <p:sldId id="282" r:id="rId29"/>
    <p:sldId id="283" r:id="rId30"/>
    <p:sldId id="284"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C39DF-727A-4ED0-B6D5-AA4E1097DCBA}"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8A0EC-2B47-4483-B912-093B89BE0680}" type="slidenum">
              <a:rPr lang="en-US" smtClean="0"/>
              <a:t>‹#›</a:t>
            </a:fld>
            <a:endParaRPr lang="en-US"/>
          </a:p>
        </p:txBody>
      </p:sp>
    </p:spTree>
    <p:extLst>
      <p:ext uri="{BB962C8B-B14F-4D97-AF65-F5344CB8AC3E}">
        <p14:creationId xmlns:p14="http://schemas.microsoft.com/office/powerpoint/2010/main" val="40954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8A0EC-2B47-4483-B912-093B89BE0680}" type="slidenum">
              <a:rPr lang="en-US" smtClean="0"/>
              <a:t>15</a:t>
            </a:fld>
            <a:endParaRPr lang="en-US"/>
          </a:p>
        </p:txBody>
      </p:sp>
    </p:spTree>
    <p:extLst>
      <p:ext uri="{BB962C8B-B14F-4D97-AF65-F5344CB8AC3E}">
        <p14:creationId xmlns:p14="http://schemas.microsoft.com/office/powerpoint/2010/main" val="204252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40947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6795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27217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4AE63-0CF7-46B2-A774-9211B512E34F}"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82259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4AE63-0CF7-46B2-A774-9211B512E34F}"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07217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4AE63-0CF7-46B2-A774-9211B512E34F}"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6709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4AE63-0CF7-46B2-A774-9211B512E34F}"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57651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4AE63-0CF7-46B2-A774-9211B512E34F}"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156457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4AE63-0CF7-46B2-A774-9211B512E34F}"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31470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2936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A4AE63-0CF7-46B2-A774-9211B512E34F}"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8E1C8-7D88-48E0-BF35-467E0C293035}" type="slidenum">
              <a:rPr lang="en-US" smtClean="0"/>
              <a:pPr/>
              <a:t>‹#›</a:t>
            </a:fld>
            <a:endParaRPr lang="en-US"/>
          </a:p>
        </p:txBody>
      </p:sp>
    </p:spTree>
    <p:extLst>
      <p:ext uri="{BB962C8B-B14F-4D97-AF65-F5344CB8AC3E}">
        <p14:creationId xmlns:p14="http://schemas.microsoft.com/office/powerpoint/2010/main" val="236805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4AE63-0CF7-46B2-A774-9211B512E34F}" type="datetimeFigureOut">
              <a:rPr lang="en-US" smtClean="0"/>
              <a:pPr/>
              <a:t>9/25/2024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F8E1C8-7D88-48E0-BF35-467E0C293035}" type="slidenum">
              <a:rPr lang="en-US" smtClean="0"/>
              <a:pPr/>
              <a:t>‹#›</a:t>
            </a:fld>
            <a:endParaRPr lang="en-US"/>
          </a:p>
        </p:txBody>
      </p:sp>
    </p:spTree>
    <p:extLst>
      <p:ext uri="{BB962C8B-B14F-4D97-AF65-F5344CB8AC3E}">
        <p14:creationId xmlns:p14="http://schemas.microsoft.com/office/powerpoint/2010/main" val="4214069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962400"/>
            <a:ext cx="10972800" cy="1143000"/>
          </a:xfrm>
        </p:spPr>
        <p:txBody>
          <a:bodyPr>
            <a:noAutofit/>
          </a:bodyPr>
          <a:lstStyle/>
          <a:p>
            <a:pPr algn="ctr"/>
            <a:r>
              <a:rPr lang="en-US" sz="6600" b="1" dirty="0"/>
              <a:t>Integrating Literacy </a:t>
            </a:r>
            <a:br>
              <a:rPr lang="en-US" sz="6600" b="1" dirty="0"/>
            </a:br>
            <a:r>
              <a:rPr lang="en-US" sz="6600" b="1" dirty="0"/>
              <a:t>and Engineering Instruction</a:t>
            </a:r>
            <a:br>
              <a:rPr lang="en-US" sz="6600" b="1" dirty="0"/>
            </a:br>
            <a:br>
              <a:rPr lang="en-US" sz="6600" b="1" dirty="0"/>
            </a:br>
            <a:br>
              <a:rPr lang="en-US" sz="6600" b="1" dirty="0"/>
            </a:br>
            <a:endParaRPr lang="en-US" sz="6600" b="1" dirty="0"/>
          </a:p>
        </p:txBody>
      </p:sp>
    </p:spTree>
    <p:extLst>
      <p:ext uri="{BB962C8B-B14F-4D97-AF65-F5344CB8AC3E}">
        <p14:creationId xmlns:p14="http://schemas.microsoft.com/office/powerpoint/2010/main" val="19164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2" cstate="email"/>
          <a:stretch>
            <a:fillRect/>
          </a:stretch>
        </p:blipFill>
        <p:spPr>
          <a:xfrm>
            <a:off x="2950464" y="219456"/>
            <a:ext cx="6291072" cy="64190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4201" y="1600200"/>
            <a:ext cx="5654951" cy="4038600"/>
          </a:xfrm>
          <a:prstGeom prst="rect">
            <a:avLst/>
          </a:prstGeom>
          <a:noFill/>
          <a:ln w="9525" algn="in">
            <a:noFill/>
            <a:miter lim="800000"/>
            <a:headEnd/>
            <a:tailEnd/>
          </a:ln>
          <a:effectLst/>
        </p:spPr>
      </p:pic>
      <p:sp>
        <p:nvSpPr>
          <p:cNvPr id="3" name="Rectangle 2"/>
          <p:cNvSpPr/>
          <p:nvPr/>
        </p:nvSpPr>
        <p:spPr>
          <a:xfrm>
            <a:off x="3276600"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64264"/>
            <a:ext cx="8382000" cy="6986528"/>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sz="2400" dirty="0"/>
              <a:t>Structure and Properties of Matter</a:t>
            </a:r>
            <a:endParaRPr lang="en-US" sz="2400" b="1" dirty="0"/>
          </a:p>
          <a:p>
            <a:endParaRPr lang="en-US" sz="2400" dirty="0"/>
          </a:p>
          <a:p>
            <a:r>
              <a:rPr lang="en-US" sz="2400" dirty="0"/>
              <a:t>2-PS1-1 Plan and conduct an investigation to describe and classify different kinds of materials by their observable properties (color, texture, hardness, and flexibility)</a:t>
            </a:r>
          </a:p>
          <a:p>
            <a:endParaRPr lang="en-US" sz="2400" dirty="0"/>
          </a:p>
          <a:p>
            <a:r>
              <a:rPr lang="en-US" sz="2400" dirty="0"/>
              <a:t>2-PS1-2 Analyze data obtained from testing different materials to determine which materials have the properties that are best suited for an intended purpose</a:t>
            </a:r>
          </a:p>
          <a:p>
            <a:endParaRPr lang="en-US" sz="2400" dirty="0"/>
          </a:p>
          <a:p>
            <a:r>
              <a:rPr lang="en-US" sz="2400" b="1" dirty="0"/>
              <a:t>Another possibility - </a:t>
            </a:r>
          </a:p>
          <a:p>
            <a:endParaRPr lang="en-US" sz="2400" dirty="0"/>
          </a:p>
          <a:p>
            <a:r>
              <a:rPr lang="en-US" sz="2400"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067800" y="381000"/>
            <a:ext cx="2743200" cy="282632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ttle Critter | Critter Wiki | Fandom">
            <a:extLst>
              <a:ext uri="{FF2B5EF4-FFF2-40B4-BE49-F238E27FC236}">
                <a16:creationId xmlns:a16="http://schemas.microsoft.com/office/drawing/2014/main" id="{DEA81E49-C506-2200-0702-811B0C2B4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8" t="8333" r="9155" b="14197"/>
          <a:stretch/>
        </p:blipFill>
        <p:spPr bwMode="auto">
          <a:xfrm>
            <a:off x="9178834" y="2971800"/>
            <a:ext cx="3048000" cy="2833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52400"/>
            <a:ext cx="9906000" cy="6955750"/>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400" b="1" dirty="0"/>
              <a:t>Technology and Engineering Education</a:t>
            </a:r>
          </a:p>
          <a:p>
            <a:endParaRPr lang="en-US" sz="2400" dirty="0"/>
          </a:p>
          <a:p>
            <a:r>
              <a:rPr lang="en-US" sz="2400" dirty="0"/>
              <a:t>Standard 2: Core Concepts of Technology and Engineering</a:t>
            </a:r>
          </a:p>
          <a:p>
            <a:pPr lvl="1"/>
            <a:r>
              <a:rPr lang="en-US" sz="2400" dirty="0"/>
              <a:t>b. Safely use tools to complete tasks.</a:t>
            </a:r>
          </a:p>
          <a:p>
            <a:pPr lvl="1"/>
            <a:r>
              <a:rPr lang="en-US" sz="2400" dirty="0"/>
              <a:t>c. Explain that materials are selected for use because they    </a:t>
            </a:r>
          </a:p>
          <a:p>
            <a:pPr lvl="1"/>
            <a:r>
              <a:rPr lang="en-US" sz="2400" dirty="0"/>
              <a:t>     possess desirable properties and characteristics.  </a:t>
            </a:r>
          </a:p>
          <a:p>
            <a:pPr lvl="1"/>
            <a:r>
              <a:rPr lang="en-US" sz="2400" dirty="0"/>
              <a:t>d. Develop a plan in order to complete a task.</a:t>
            </a:r>
          </a:p>
          <a:p>
            <a:pPr lvl="1"/>
            <a:r>
              <a:rPr lang="en-US" sz="2400" dirty="0"/>
              <a:t>e. Collaborate effectively as a member of a team. </a:t>
            </a:r>
          </a:p>
          <a:p>
            <a:pPr lvl="1"/>
            <a:endParaRPr lang="en-US" sz="2400" dirty="0"/>
          </a:p>
          <a:p>
            <a:pPr lvl="1"/>
            <a:endParaRPr lang="en-US" sz="2400" dirty="0"/>
          </a:p>
          <a:p>
            <a:r>
              <a:rPr lang="en-US" sz="2400" b="1" dirty="0"/>
              <a:t>Social Studies </a:t>
            </a:r>
            <a:r>
              <a:rPr lang="en-US" sz="2400" dirty="0"/>
              <a:t>- </a:t>
            </a:r>
            <a:r>
              <a:rPr lang="en-US" sz="2400" b="1" dirty="0"/>
              <a:t>Economics</a:t>
            </a:r>
          </a:p>
          <a:p>
            <a:endParaRPr lang="en-US" sz="2400" b="1" dirty="0"/>
          </a:p>
          <a:p>
            <a:r>
              <a:rPr lang="en-US" sz="2400" dirty="0"/>
              <a:t>E.1 Students will understand the impact of economic decision-making.</a:t>
            </a:r>
          </a:p>
          <a:p>
            <a:pPr lvl="1"/>
            <a:r>
              <a:rPr lang="en-US" sz="2400" dirty="0"/>
              <a:t>E.1.2.6 Explain the role of money in making exchange easier. </a:t>
            </a:r>
          </a:p>
          <a:p>
            <a:pPr lvl="1"/>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9753600" cy="8525411"/>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sz="2400" b="1" dirty="0"/>
              <a:t>Measurement and Data</a:t>
            </a:r>
          </a:p>
          <a:p>
            <a:endParaRPr lang="en-US" sz="2400" dirty="0"/>
          </a:p>
          <a:p>
            <a:r>
              <a:rPr lang="fr-FR" sz="2400" dirty="0"/>
              <a:t>AR.Math.Content.2.MD.A.1 - </a:t>
            </a:r>
            <a:r>
              <a:rPr lang="en-US" sz="2400" dirty="0"/>
              <a:t>Measure the length of an object by selecting and using appropriate tools such as rulers, yardsticks, meter sticks, and measuring tapes</a:t>
            </a:r>
          </a:p>
          <a:p>
            <a:endParaRPr lang="en-US" sz="2400" dirty="0"/>
          </a:p>
          <a:p>
            <a:r>
              <a:rPr lang="en-US" sz="2400" b="1" dirty="0"/>
              <a:t>Working with time and money</a:t>
            </a:r>
          </a:p>
          <a:p>
            <a:endParaRPr lang="en-US" sz="2400" dirty="0"/>
          </a:p>
          <a:p>
            <a:r>
              <a:rPr lang="fr-FR" sz="2400" dirty="0"/>
              <a:t>AR.Math.Content.2.MD.C.7 - </a:t>
            </a:r>
            <a:r>
              <a:rPr lang="en-US" sz="2400" dirty="0"/>
              <a:t>Tell and write time from analog and digital clocks to the nearest five minutes, using a.m. and p.m.</a:t>
            </a:r>
          </a:p>
          <a:p>
            <a:endParaRPr lang="en-US" sz="2400" b="1" dirty="0"/>
          </a:p>
          <a:p>
            <a:r>
              <a:rPr lang="pt-BR" sz="2400" dirty="0"/>
              <a:t>AR. Math.Content.2.MD.C.8 - </a:t>
            </a:r>
            <a:r>
              <a:rPr lang="en-US" sz="2400" dirty="0"/>
              <a:t>Solve word problems involving dollar bills, quarters, dimes, nickels, and pennies, using $ and ¢ symbols appropriately</a:t>
            </a:r>
            <a:endParaRPr lang="en-US" sz="2400"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906001" y="4537633"/>
            <a:ext cx="2104204" cy="216796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04800"/>
            <a:ext cx="10820400" cy="8589018"/>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sz="2200" b="1" dirty="0"/>
          </a:p>
          <a:p>
            <a:r>
              <a:rPr lang="en-US" sz="2200" b="1" dirty="0"/>
              <a:t>Oral Language</a:t>
            </a:r>
          </a:p>
          <a:p>
            <a:pPr marL="685800" marR="0" indent="-685800">
              <a:lnSpc>
                <a:spcPct val="110000"/>
              </a:lnSpc>
              <a:spcBef>
                <a:spcPts val="0"/>
              </a:spcBef>
              <a:spcAft>
                <a:spcPts val="24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2.CC.1.OL:</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Participate in collaborative conversations following class </a:t>
            </a:r>
          </a:p>
          <a:p>
            <a:pPr marL="685800" marR="0" indent="-685800">
              <a:lnSpc>
                <a:spcPct val="110000"/>
              </a:lnSpc>
              <a:spcBef>
                <a:spcPts val="0"/>
              </a:spcBef>
              <a:spcAft>
                <a:spcPts val="240"/>
              </a:spcAft>
            </a:pP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created discussion guidelines to expand upon conversations.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685800" marR="0" indent="-685800">
              <a:lnSpc>
                <a:spcPct val="110000"/>
              </a:lnSpc>
              <a:spcBef>
                <a:spcPts val="0"/>
              </a:spcBef>
              <a:spcAft>
                <a:spcPts val="0"/>
              </a:spcAft>
            </a:pPr>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2.CC.2.OL:</a:t>
            </a:r>
            <a:r>
              <a:rPr lang="en-US" sz="2200" b="1" dirty="0">
                <a:solidFill>
                  <a:srgbClr val="2F5496"/>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effectLst/>
                <a:latin typeface="Calibri" panose="020F0502020204030204" pitchFamily="34" charset="0"/>
                <a:ea typeface="Arial" panose="020B0604020202020204" pitchFamily="34" charset="0"/>
                <a:cs typeface="Calibri" panose="020F0502020204030204" pitchFamily="34" charset="0"/>
              </a:rPr>
              <a:t>Ask and answer questions about what a speaker says to </a:t>
            </a:r>
          </a:p>
          <a:p>
            <a:pPr marL="685800" marR="0" indent="-685800">
              <a:lnSpc>
                <a:spcPct val="110000"/>
              </a:lnSpc>
              <a:spcBef>
                <a:spcPts val="0"/>
              </a:spcBef>
              <a:spcAft>
                <a:spcPts val="0"/>
              </a:spcAft>
            </a:pPr>
            <a:r>
              <a:rPr lang="en-US" sz="2200" dirty="0">
                <a:effectLst/>
                <a:latin typeface="Calibri" panose="020F0502020204030204" pitchFamily="34" charset="0"/>
                <a:ea typeface="Arial" panose="020B0604020202020204" pitchFamily="34" charset="0"/>
                <a:cs typeface="Calibri" panose="020F0502020204030204" pitchFamily="34" charset="0"/>
              </a:rPr>
              <a:t>gather additional information and clarify understanding.</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b="1" dirty="0"/>
          </a:p>
          <a:p>
            <a:r>
              <a:rPr lang="en-US" sz="2200" b="1" dirty="0"/>
              <a:t>Presentation</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2.CC.5.P:</a:t>
            </a:r>
            <a:r>
              <a:rPr lang="en-US" sz="2200"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Speak audibly in collaborative communication and presentations.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sz="2200" dirty="0"/>
          </a:p>
          <a:p>
            <a:r>
              <a:rPr lang="en-US" sz="2200" b="1" dirty="0"/>
              <a:t>Writing</a:t>
            </a:r>
          </a:p>
          <a:p>
            <a:r>
              <a:rPr lang="en-US" sz="2200" b="1" dirty="0">
                <a:solidFill>
                  <a:srgbClr val="2F5496"/>
                </a:solidFill>
                <a:effectLst/>
                <a:highlight>
                  <a:srgbClr val="FFFFFF"/>
                </a:highlight>
                <a:latin typeface="Calibri" panose="020F0502020204030204" pitchFamily="34" charset="0"/>
                <a:ea typeface="Yu Mincho" panose="02020400000000000000" pitchFamily="18" charset="-128"/>
                <a:cs typeface="Calibri" panose="020F0502020204030204" pitchFamily="34" charset="0"/>
              </a:rPr>
              <a:t>2.W.4.P:</a:t>
            </a:r>
            <a:r>
              <a:rPr lang="en-US" sz="2200" b="1" dirty="0">
                <a:solidFill>
                  <a:srgbClr val="000000"/>
                </a:solidFill>
                <a:highlight>
                  <a:srgbClr val="FFFFFF"/>
                </a:highlight>
                <a:latin typeface="Calibri" panose="020F0502020204030204" pitchFamily="34" charset="0"/>
                <a:ea typeface="Yu Mincho" panose="02020400000000000000" pitchFamily="18" charset="-128"/>
                <a:cs typeface="Calibri" panose="020F0502020204030204" pitchFamily="34" charset="0"/>
              </a:rPr>
              <a:t> </a:t>
            </a:r>
            <a:r>
              <a:rPr lang="en-US" sz="2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Produce clear and coherent writing, using precise language, relevant details and descriptions, and grade-appropriate conventions.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r>
              <a:rPr lang="en-US" sz="2200" dirty="0"/>
              <a:t> </a:t>
            </a:r>
          </a:p>
          <a:p>
            <a:pPr marL="457200" indent="-457200"/>
            <a:endParaRPr lang="en-US" sz="2200" dirty="0"/>
          </a:p>
          <a:p>
            <a:endParaRPr lang="en-US" sz="2200" dirty="0"/>
          </a:p>
          <a:p>
            <a:r>
              <a:rPr lang="en-US" sz="2200" dirty="0"/>
              <a:t> </a:t>
            </a:r>
          </a:p>
          <a:p>
            <a:r>
              <a:rPr lang="en-US" sz="2200" dirty="0"/>
              <a:t> </a:t>
            </a:r>
          </a:p>
          <a:p>
            <a:endParaRPr lang="en-US" sz="2000" dirty="0"/>
          </a:p>
        </p:txBody>
      </p:sp>
      <p:pic>
        <p:nvPicPr>
          <p:cNvPr id="1026" name="Picture 2" descr="Little Critter | Critter Wiki | Fandom">
            <a:extLst>
              <a:ext uri="{FF2B5EF4-FFF2-40B4-BE49-F238E27FC236}">
                <a16:creationId xmlns:a16="http://schemas.microsoft.com/office/drawing/2014/main" id="{384B7D7B-5E96-6F27-52F9-E0CCD50C3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466" y="914400"/>
            <a:ext cx="3171825"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7620000" cy="6924973"/>
          </a:xfrm>
          <a:prstGeom prst="rect">
            <a:avLst/>
          </a:prstGeom>
          <a:noFill/>
        </p:spPr>
        <p:txBody>
          <a:bodyPr wrap="square" rtlCol="0">
            <a:spAutoFit/>
          </a:bodyPr>
          <a:lstStyle/>
          <a:p>
            <a:r>
              <a:rPr lang="en-US" sz="2800" b="1" dirty="0"/>
              <a:t>Main Ideas from the Standards</a:t>
            </a:r>
          </a:p>
          <a:p>
            <a:pPr marL="342900" indent="-342900">
              <a:buFont typeface="Arial" panose="020B0604020202020204" pitchFamily="34" charset="0"/>
              <a:buChar char="•"/>
            </a:pPr>
            <a:r>
              <a:rPr lang="en-US" sz="2400" b="1" dirty="0"/>
              <a:t>Materials</a:t>
            </a:r>
            <a:r>
              <a:rPr lang="en-US" sz="2400" dirty="0"/>
              <a:t> – structure and properties</a:t>
            </a:r>
          </a:p>
          <a:p>
            <a:pPr lvl="2"/>
            <a:r>
              <a:rPr lang="en-US" sz="2400" dirty="0"/>
              <a:t>Describing – understanding intended purpose - strength, flexibility, hardness, texture, and absorbency</a:t>
            </a:r>
          </a:p>
          <a:p>
            <a:pPr lvl="2"/>
            <a:r>
              <a:rPr lang="en-US" sz="2400" dirty="0"/>
              <a:t>*heating and cooling</a:t>
            </a:r>
          </a:p>
          <a:p>
            <a:pPr marL="342900" indent="-342900">
              <a:buFont typeface="Arial" panose="020B0604020202020204" pitchFamily="34" charset="0"/>
              <a:buChar char="•"/>
            </a:pPr>
            <a:r>
              <a:rPr lang="en-US" sz="2400" b="1" dirty="0"/>
              <a:t>Measuring</a:t>
            </a:r>
          </a:p>
          <a:p>
            <a:pPr marL="342900" indent="-342900">
              <a:buFont typeface="Arial" panose="020B0604020202020204" pitchFamily="34" charset="0"/>
              <a:buChar char="•"/>
            </a:pPr>
            <a:r>
              <a:rPr lang="en-US" sz="2400" b="1" dirty="0"/>
              <a:t>Counting </a:t>
            </a:r>
          </a:p>
          <a:p>
            <a:pPr lvl="1"/>
            <a:r>
              <a:rPr lang="en-US" sz="2400" dirty="0"/>
              <a:t>	Creating a simple budget </a:t>
            </a:r>
          </a:p>
          <a:p>
            <a:pPr lvl="1"/>
            <a:r>
              <a:rPr lang="en-US" sz="2400" dirty="0"/>
              <a:t>	Using credits or money </a:t>
            </a:r>
          </a:p>
          <a:p>
            <a:pPr marL="342900" indent="-342900">
              <a:buFont typeface="Arial" panose="020B0604020202020204" pitchFamily="34" charset="0"/>
              <a:buChar char="•"/>
            </a:pPr>
            <a:r>
              <a:rPr lang="en-US" sz="2400" b="1" dirty="0"/>
              <a:t>Working as a team</a:t>
            </a:r>
          </a:p>
          <a:p>
            <a:pPr marL="342900" indent="-342900">
              <a:buFont typeface="Arial" panose="020B0604020202020204" pitchFamily="34" charset="0"/>
              <a:buChar char="•"/>
            </a:pPr>
            <a:r>
              <a:rPr lang="en-US" sz="2400" b="1" dirty="0"/>
              <a:t>Designing and making your thinking visible to others</a:t>
            </a:r>
          </a:p>
          <a:p>
            <a:r>
              <a:rPr lang="en-US" sz="2400" dirty="0"/>
              <a:t> </a:t>
            </a:r>
          </a:p>
          <a:p>
            <a:endParaRPr lang="en-US" sz="2800" b="1" dirty="0"/>
          </a:p>
          <a:p>
            <a:r>
              <a:rPr lang="en-US" sz="4000" dirty="0"/>
              <a:t> </a:t>
            </a:r>
          </a:p>
          <a:p>
            <a:r>
              <a:rPr lang="en-US" dirty="0"/>
              <a:t> </a:t>
            </a:r>
          </a:p>
          <a:p>
            <a:endParaRPr lang="en-US" dirty="0"/>
          </a:p>
        </p:txBody>
      </p:sp>
      <p:pic>
        <p:nvPicPr>
          <p:cNvPr id="3074" name="Picture 2" descr="Little Critter Library">
            <a:extLst>
              <a:ext uri="{FF2B5EF4-FFF2-40B4-BE49-F238E27FC236}">
                <a16:creationId xmlns:a16="http://schemas.microsoft.com/office/drawing/2014/main" id="{FD695999-9609-9017-54DB-4736B3A3F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r="20625"/>
          <a:stretch/>
        </p:blipFill>
        <p:spPr bwMode="auto">
          <a:xfrm>
            <a:off x="7239000" y="1828800"/>
            <a:ext cx="472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9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465958"/>
            <a:ext cx="8077200" cy="6001643"/>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buns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1828800" y="228600"/>
            <a:ext cx="6324600" cy="1569660"/>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6693550" y="5257800"/>
            <a:ext cx="2190784" cy="12192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7772401" y="609600"/>
            <a:ext cx="2223869" cy="22341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0"/>
            <a:ext cx="6400800" cy="7294305"/>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don’t</a:t>
            </a:r>
          </a:p>
          <a:p>
            <a:r>
              <a:rPr lang="en-US" sz="2800" dirty="0"/>
              <a:t>want to eat gritty sand covered hotdogs. How could you design and build a hotdog carrier that will keep the hot dogs and buns warm and sand free when Little Critter carries them to the beach blanket. Little critter is small so the carrier should be as small and light weight as possible.  You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467600" y="1447800"/>
            <a:ext cx="4267200" cy="34733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21457-D962-F120-6991-8BB33D1D9034}"/>
              </a:ext>
            </a:extLst>
          </p:cNvPr>
          <p:cNvSpPr txBox="1"/>
          <p:nvPr/>
        </p:nvSpPr>
        <p:spPr>
          <a:xfrm>
            <a:off x="762000" y="428178"/>
            <a:ext cx="10668000" cy="6001643"/>
          </a:xfrm>
          <a:prstGeom prst="rect">
            <a:avLst/>
          </a:prstGeom>
          <a:noFill/>
        </p:spPr>
        <p:txBody>
          <a:bodyPr wrap="square">
            <a:spAutoFit/>
          </a:bodyPr>
          <a:lstStyle/>
          <a:p>
            <a:pPr marL="0" marR="0">
              <a:spcBef>
                <a:spcPts val="0"/>
              </a:spcBef>
              <a:spcAft>
                <a:spcPts val="0"/>
              </a:spcAft>
            </a:pPr>
            <a:r>
              <a:rPr lang="en-US" sz="2400" b="1" dirty="0">
                <a:effectLst/>
                <a:ea typeface="Aptos" panose="020B0004020202020204" pitchFamily="34" charset="0"/>
                <a:cs typeface="Aptos" panose="020B0004020202020204" pitchFamily="34" charset="0"/>
              </a:rPr>
              <a:t>Would letting older students (5th  /6th grade) create their own essential questions from the big idea help  students feel more in control of their learning and connect to the lesson more?</a:t>
            </a:r>
          </a:p>
          <a:p>
            <a:pPr marL="0" marR="0">
              <a:spcBef>
                <a:spcPts val="0"/>
              </a:spcBef>
              <a:spcAft>
                <a:spcPts val="0"/>
              </a:spcAft>
            </a:pPr>
            <a:r>
              <a:rPr lang="en-US" sz="2400" dirty="0">
                <a:effectLst/>
                <a:ea typeface="Aptos" panose="020B0004020202020204" pitchFamily="34" charset="0"/>
                <a:cs typeface="Aptos" panose="020B0004020202020204" pitchFamily="34" charset="0"/>
              </a:rPr>
              <a:t> </a:t>
            </a: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Why couldn't you encourage the students to help develop big ideas and essential questions?</a:t>
            </a:r>
            <a:r>
              <a:rPr lang="en-US" sz="2400" dirty="0">
                <a:solidFill>
                  <a:srgbClr val="262626"/>
                </a:solidFill>
                <a:highlight>
                  <a:srgbClr val="FFFFFF"/>
                </a:highlight>
                <a:ea typeface="Aptos" panose="020B0004020202020204" pitchFamily="34" charset="0"/>
                <a:cs typeface="Aptos" panose="020B0004020202020204" pitchFamily="34" charset="0"/>
              </a:rPr>
              <a:t>  This </a:t>
            </a:r>
            <a:r>
              <a:rPr lang="en-US" sz="2400" dirty="0">
                <a:solidFill>
                  <a:srgbClr val="262626"/>
                </a:solidFill>
                <a:effectLst/>
                <a:highlight>
                  <a:srgbClr val="FFFFFF"/>
                </a:highlight>
                <a:ea typeface="Aptos" panose="020B0004020202020204" pitchFamily="34" charset="0"/>
                <a:cs typeface="Aptos" panose="020B0004020202020204" pitchFamily="34" charset="0"/>
              </a:rPr>
              <a:t>could even happen in younger grades.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When you plan your lessons, the standards will guide you in your Big Idea and Essential Questions.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Whatever grade level you teach, the standards will match the developmental appropriateness for that age level. </a:t>
            </a:r>
          </a:p>
          <a:p>
            <a:pPr marL="0" marR="0">
              <a:spcBef>
                <a:spcPts val="0"/>
              </a:spcBef>
              <a:spcAft>
                <a:spcPts val="0"/>
              </a:spcAft>
            </a:pPr>
            <a:endParaRPr lang="en-US" sz="2400" dirty="0">
              <a:solidFill>
                <a:srgbClr val="262626"/>
              </a:solidFill>
              <a:highlight>
                <a:srgbClr val="FFFFFF"/>
              </a:highlight>
              <a:ea typeface="Aptos" panose="020B0004020202020204" pitchFamily="34" charset="0"/>
              <a:cs typeface="Aptos" panose="020B0004020202020204" pitchFamily="34" charset="0"/>
            </a:endParaRPr>
          </a:p>
          <a:p>
            <a:pPr marL="0" marR="0">
              <a:spcBef>
                <a:spcPts val="0"/>
              </a:spcBef>
              <a:spcAft>
                <a:spcPts val="0"/>
              </a:spcAft>
            </a:pPr>
            <a:r>
              <a:rPr lang="en-US" sz="2400" dirty="0">
                <a:solidFill>
                  <a:srgbClr val="262626"/>
                </a:solidFill>
                <a:effectLst/>
                <a:highlight>
                  <a:srgbClr val="FFFFFF"/>
                </a:highlight>
                <a:ea typeface="Aptos" panose="020B0004020202020204" pitchFamily="34" charset="0"/>
                <a:cs typeface="Aptos" panose="020B0004020202020204" pitchFamily="34" charset="0"/>
              </a:rPr>
              <a:t>Each standard will be "unpacked" to guide you in understanding the major concept to be delivered (big idea) and the overreaching question(s) that guide the learning (essential questions).</a:t>
            </a:r>
            <a:endParaRPr lang="en-US" sz="24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54442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email"/>
          <a:stretch>
            <a:fillRect/>
          </a:stretch>
        </p:blipFill>
        <p:spPr>
          <a:xfrm>
            <a:off x="2810256" y="128016"/>
            <a:ext cx="6571488" cy="66019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cstate="email"/>
          <a:stretch>
            <a:fillRect/>
          </a:stretch>
        </p:blipFill>
        <p:spPr>
          <a:xfrm>
            <a:off x="8686800" y="2012534"/>
            <a:ext cx="3276600" cy="2666999"/>
          </a:xfrm>
          <a:prstGeom prst="rect">
            <a:avLst/>
          </a:prstGeom>
        </p:spPr>
      </p:pic>
      <p:sp>
        <p:nvSpPr>
          <p:cNvPr id="2" name="TextBox 1">
            <a:extLst>
              <a:ext uri="{FF2B5EF4-FFF2-40B4-BE49-F238E27FC236}">
                <a16:creationId xmlns:a16="http://schemas.microsoft.com/office/drawing/2014/main" id="{873071CA-E00C-FFDE-FA37-F62F946944C2}"/>
              </a:ext>
            </a:extLst>
          </p:cNvPr>
          <p:cNvSpPr txBox="1"/>
          <p:nvPr/>
        </p:nvSpPr>
        <p:spPr>
          <a:xfrm>
            <a:off x="457200" y="381000"/>
            <a:ext cx="8610600" cy="8587736"/>
          </a:xfrm>
          <a:prstGeom prst="rect">
            <a:avLst/>
          </a:prstGeom>
          <a:noFill/>
        </p:spPr>
        <p:txBody>
          <a:bodyPr wrap="square" rtlCol="0">
            <a:spAutoFit/>
          </a:bodyPr>
          <a:lstStyle/>
          <a:p>
            <a:r>
              <a:rPr lang="en-US" sz="3200" b="1" dirty="0"/>
              <a:t>Big Ideas</a:t>
            </a:r>
          </a:p>
          <a:p>
            <a:endParaRPr lang="en-US" sz="3200" dirty="0"/>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Materials have distinct properties</a:t>
            </a:r>
          </a:p>
          <a:p>
            <a:pPr marL="342900" indent="-342900">
              <a:buFont typeface="Arial" panose="020B0604020202020204" pitchFamily="34" charset="0"/>
              <a:buChar char="•"/>
            </a:pPr>
            <a:r>
              <a:rPr lang="en-US" sz="2400" kern="0" dirty="0">
                <a:ea typeface="Times New Roman" panose="02020603050405020304" pitchFamily="18" charset="0"/>
                <a:cs typeface="Times New Roman" panose="02020603050405020304" pitchFamily="18" charset="0"/>
              </a:rPr>
              <a:t>The properties of materials influence how we use them in everyday life.</a:t>
            </a:r>
          </a:p>
          <a:p>
            <a:pPr marL="342900" indent="-342900">
              <a:buFont typeface="Arial" panose="020B0604020202020204" pitchFamily="34" charset="0"/>
              <a:buChar char="•"/>
            </a:pPr>
            <a:r>
              <a:rPr lang="en-US" sz="2400" dirty="0"/>
              <a:t>A budget helps us keep track of how much money we can spend.</a:t>
            </a:r>
          </a:p>
          <a:p>
            <a:endParaRPr lang="en-US" sz="3200" b="1" dirty="0"/>
          </a:p>
          <a:p>
            <a:r>
              <a:rPr lang="en-US" sz="3200" b="1" dirty="0"/>
              <a:t>Essential Questions</a:t>
            </a:r>
          </a:p>
          <a:p>
            <a:endParaRPr lang="en-US" sz="3200" b="1" dirty="0"/>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How do the properties of a material help determine what we use it for?</a:t>
            </a:r>
            <a:endParaRPr lang="en-US" sz="2400" dirty="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US" sz="2400" dirty="0">
                <a:ea typeface="Times New Roman" panose="02020603050405020304" pitchFamily="18" charset="0"/>
                <a:cs typeface="Times New Roman" panose="02020603050405020304" pitchFamily="18" charset="0"/>
              </a:rPr>
              <a:t>What tools and methods can we use to observe and describe materials accurately?</a:t>
            </a:r>
            <a:endParaRPr lang="en-US" sz="2400" dirty="0">
              <a:ea typeface="Aptos" panose="020B0004020202020204" pitchFamily="34" charset="0"/>
              <a:cs typeface="Times New Roman" panose="02020603050405020304" pitchFamily="18" charset="0"/>
            </a:endParaRPr>
          </a:p>
          <a:p>
            <a:endParaRPr lang="en-US" sz="2800" b="1" dirty="0"/>
          </a:p>
          <a:p>
            <a:r>
              <a:rPr lang="en-US" sz="2400" dirty="0"/>
              <a:t> </a:t>
            </a:r>
          </a:p>
          <a:p>
            <a:endParaRPr lang="en-US" sz="2800" b="1" dirty="0"/>
          </a:p>
          <a:p>
            <a:r>
              <a:rPr lang="en-US" sz="4000" dirty="0"/>
              <a:t> </a:t>
            </a:r>
          </a:p>
          <a:p>
            <a:r>
              <a:rPr lang="en-US" dirty="0"/>
              <a:t> </a:t>
            </a:r>
          </a:p>
          <a:p>
            <a:endParaRPr lang="en-US" dirty="0"/>
          </a:p>
        </p:txBody>
      </p:sp>
    </p:spTree>
    <p:extLst>
      <p:ext uri="{BB962C8B-B14F-4D97-AF65-F5344CB8AC3E}">
        <p14:creationId xmlns:p14="http://schemas.microsoft.com/office/powerpoint/2010/main" val="40844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396" y="457200"/>
            <a:ext cx="9658203" cy="6309420"/>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9906000" y="3954624"/>
            <a:ext cx="1801774" cy="2438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228601"/>
            <a:ext cx="8382000" cy="6370975"/>
          </a:xfrm>
          <a:prstGeom prst="rect">
            <a:avLst/>
          </a:prstGeom>
          <a:noFill/>
        </p:spPr>
        <p:txBody>
          <a:bodyPr wrap="square" rtlCol="0">
            <a:spAutoFit/>
          </a:bodyPr>
          <a:lstStyle/>
          <a:p>
            <a:r>
              <a:rPr lang="en-US" sz="3200" b="1" dirty="0"/>
              <a:t>Assessment Rubric  </a:t>
            </a:r>
          </a:p>
          <a:p>
            <a:endParaRPr lang="en-US" sz="3200" b="1" i="1" dirty="0"/>
          </a:p>
          <a:p>
            <a:r>
              <a:rPr lang="en-US" sz="1600" b="1" i="1" dirty="0"/>
              <a:t>Rating:  </a:t>
            </a:r>
            <a:r>
              <a:rPr lang="en-US" sz="1600" dirty="0"/>
              <a:t>5 = Excellent/1 = Needs Improvement</a:t>
            </a:r>
          </a:p>
          <a:p>
            <a:r>
              <a:rPr lang="en-US" sz="1400" dirty="0"/>
              <a:t>		</a:t>
            </a:r>
          </a:p>
          <a:p>
            <a:r>
              <a:rPr lang="en-US" sz="1600" b="1" i="1" dirty="0"/>
              <a:t>Design Journal</a:t>
            </a:r>
            <a:endParaRPr lang="en-US" sz="1600" dirty="0"/>
          </a:p>
          <a:p>
            <a:endParaRPr lang="en-US" sz="1400" dirty="0"/>
          </a:p>
          <a:p>
            <a:r>
              <a:rPr lang="en-US" sz="1400" dirty="0"/>
              <a:t>A. Design sketch			                          5   4   3   2   1 			</a:t>
            </a:r>
          </a:p>
          <a:p>
            <a:r>
              <a:rPr lang="en-US" sz="1400" dirty="0"/>
              <a:t>B. Documentation of problem solving           5   4   3   2   1 			</a:t>
            </a:r>
          </a:p>
          <a:p>
            <a:r>
              <a:rPr lang="en-US" sz="1400" dirty="0"/>
              <a:t>C. Self-evaluation			                          5   4   3   2   1 </a:t>
            </a:r>
          </a:p>
          <a:p>
            <a:r>
              <a:rPr lang="en-US" sz="1400" dirty="0"/>
              <a:t> </a:t>
            </a:r>
          </a:p>
          <a:p>
            <a:r>
              <a:rPr lang="en-US" sz="1600" b="1" i="1" dirty="0"/>
              <a:t>Hot Dog Carrier</a:t>
            </a:r>
            <a:endParaRPr lang="en-US" sz="1600" dirty="0"/>
          </a:p>
          <a:p>
            <a:endParaRPr lang="en-US" sz="1400" dirty="0"/>
          </a:p>
          <a:p>
            <a:r>
              <a:rPr lang="en-US" sz="1400" dirty="0"/>
              <a:t>D. Investigation and analysis of materials	5   4   3   2   1 		</a:t>
            </a:r>
          </a:p>
          <a:p>
            <a:r>
              <a:rPr lang="en-US" sz="1400" dirty="0"/>
              <a:t>E. Size and weight of carrier		             5   4   3   2   1 </a:t>
            </a:r>
          </a:p>
          <a:p>
            <a:r>
              <a:rPr lang="en-US" sz="1400" dirty="0"/>
              <a:t>F.  Cost of the carrier			             5   4   3   2   1 </a:t>
            </a:r>
          </a:p>
          <a:p>
            <a:r>
              <a:rPr lang="en-US" sz="1400" dirty="0"/>
              <a:t>G. Heat Maintenance (maybe)		 5   4   3   2   1 			</a:t>
            </a:r>
          </a:p>
          <a:p>
            <a:r>
              <a:rPr lang="en-US" sz="1400" dirty="0"/>
              <a:t>H. Function				                          5   4   3   2   1 </a:t>
            </a:r>
          </a:p>
          <a:p>
            <a:r>
              <a:rPr lang="en-US" sz="1400" dirty="0"/>
              <a:t>		</a:t>
            </a:r>
          </a:p>
          <a:p>
            <a:r>
              <a:rPr lang="en-US" sz="1600" b="1" i="1" dirty="0"/>
              <a:t>Team</a:t>
            </a:r>
          </a:p>
          <a:p>
            <a:endParaRPr lang="en-US" sz="1600" dirty="0"/>
          </a:p>
          <a:p>
            <a:r>
              <a:rPr lang="en-US" sz="1400" dirty="0"/>
              <a:t>H. Organization			                          5   4   3   2   1 			</a:t>
            </a:r>
          </a:p>
          <a:p>
            <a:r>
              <a:rPr lang="en-US" sz="1400" dirty="0"/>
              <a:t>I. Cooperation			                          5   4   3   2   1 			</a:t>
            </a:r>
          </a:p>
          <a:p>
            <a:r>
              <a:rPr lang="en-US" sz="1400" dirty="0"/>
              <a:t>J. Presentation	</a:t>
            </a:r>
            <a:r>
              <a:rPr lang="en-US" sz="800" dirty="0"/>
              <a:t>	</a:t>
            </a:r>
            <a:r>
              <a:rPr lang="en-US" sz="1400" dirty="0"/>
              <a:t>	                          5   4   3   2   1 	</a:t>
            </a:r>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6629400" y="3480392"/>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7543800" y="1295400"/>
            <a:ext cx="2190784" cy="1219200"/>
          </a:xfrm>
          <a:prstGeom prst="rect">
            <a:avLst/>
          </a:prstGeom>
          <a:noFill/>
          <a:ln w="9525" algn="in">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81001"/>
            <a:ext cx="8077200" cy="7109639"/>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15400" y="1905000"/>
            <a:ext cx="2826685" cy="356869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0642"/>
            <a:ext cx="6553200" cy="9017853"/>
          </a:xfrm>
          <a:prstGeom prst="rect">
            <a:avLst/>
          </a:prstGeom>
          <a:noFill/>
        </p:spPr>
        <p:txBody>
          <a:bodyPr wrap="square" rtlCol="0">
            <a:spAutoFit/>
          </a:bodyPr>
          <a:lstStyle/>
          <a:p>
            <a:r>
              <a:rPr lang="en-US" sz="2800" b="1" dirty="0"/>
              <a:t>Materials/Tools/Resources:</a:t>
            </a:r>
          </a:p>
          <a:p>
            <a:endParaRPr lang="en-US" sz="2800" dirty="0"/>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6376513" y="2667000"/>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9677400" y="1015261"/>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7620000" y="3862209"/>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5257800" y="1568479"/>
            <a:ext cx="3757439" cy="523220"/>
          </a:xfrm>
          <a:prstGeom prst="rect">
            <a:avLst/>
          </a:prstGeom>
        </p:spPr>
        <p:txBody>
          <a:bodyPr wrap="none">
            <a:spAutoFit/>
          </a:bodyPr>
          <a:lstStyle/>
          <a:p>
            <a:r>
              <a:rPr lang="en-US" sz="2800" dirty="0"/>
              <a:t>Tools – Rulers, scissors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5328" y="192024"/>
            <a:ext cx="6181344" cy="647395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9144CC-27F5-3C48-C0FB-983A68F1346E}"/>
              </a:ext>
            </a:extLst>
          </p:cNvPr>
          <p:cNvSpPr txBox="1"/>
          <p:nvPr/>
        </p:nvSpPr>
        <p:spPr>
          <a:xfrm>
            <a:off x="1447800" y="914400"/>
            <a:ext cx="9601200" cy="4893647"/>
          </a:xfrm>
          <a:prstGeom prst="rect">
            <a:avLst/>
          </a:prstGeom>
          <a:noFill/>
        </p:spPr>
        <p:txBody>
          <a:bodyPr wrap="square">
            <a:spAutoFit/>
          </a:bodyPr>
          <a:lstStyle/>
          <a:p>
            <a:r>
              <a:rPr lang="en-US" sz="2800" b="1" dirty="0"/>
              <a:t>How could you create reflective questions in your engineering design journal?</a:t>
            </a:r>
          </a:p>
          <a:p>
            <a:endParaRPr lang="en-US" sz="2800" b="1" dirty="0"/>
          </a:p>
          <a:p>
            <a:endParaRPr lang="en-US" sz="2800" b="1" dirty="0"/>
          </a:p>
          <a:p>
            <a:r>
              <a:rPr lang="en-US" sz="2800" b="1" dirty="0"/>
              <a:t>For example:  Looking at the data collected during our Materials Investigation, what items will float?</a:t>
            </a: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Tree>
    <p:extLst>
      <p:ext uri="{BB962C8B-B14F-4D97-AF65-F5344CB8AC3E}">
        <p14:creationId xmlns:p14="http://schemas.microsoft.com/office/powerpoint/2010/main" val="56257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8C3D5-D0CD-7A53-E039-88994B70AE56}"/>
              </a:ext>
            </a:extLst>
          </p:cNvPr>
          <p:cNvSpPr txBox="1"/>
          <p:nvPr/>
        </p:nvSpPr>
        <p:spPr>
          <a:xfrm>
            <a:off x="1981200" y="152401"/>
            <a:ext cx="8305800" cy="1600438"/>
          </a:xfrm>
          <a:prstGeom prst="rect">
            <a:avLst/>
          </a:prstGeom>
          <a:noFill/>
        </p:spPr>
        <p:txBody>
          <a:bodyPr wrap="square">
            <a:spAutoFit/>
          </a:bodyPr>
          <a:lstStyle/>
          <a:p>
            <a:r>
              <a:rPr lang="en-US" sz="1400" b="1" dirty="0"/>
              <a:t>2-PS1-1 Plan and conduct an investigation to describe and classify different kinds of materials by their observable properties (color, texture, hardness, and flexibility)</a:t>
            </a:r>
          </a:p>
          <a:p>
            <a:endParaRPr lang="en-US" sz="1400" b="1" dirty="0"/>
          </a:p>
          <a:p>
            <a:r>
              <a:rPr lang="en-US" sz="1400" b="1" dirty="0"/>
              <a:t>2-PS1-2 Analyze data obtained from testing different materials to determine which materials have the properties that are best suited for an intended purpose</a:t>
            </a:r>
          </a:p>
          <a:p>
            <a:endParaRPr lang="fr-FR" sz="1000" dirty="0"/>
          </a:p>
          <a:p>
            <a:endParaRPr lang="en-US" dirty="0"/>
          </a:p>
        </p:txBody>
      </p:sp>
      <p:pic>
        <p:nvPicPr>
          <p:cNvPr id="6" name="Picture 5">
            <a:extLst>
              <a:ext uri="{FF2B5EF4-FFF2-40B4-BE49-F238E27FC236}">
                <a16:creationId xmlns:a16="http://schemas.microsoft.com/office/drawing/2014/main" id="{479A68BE-8F23-FA90-C087-D3ED3942E5FC}"/>
              </a:ext>
            </a:extLst>
          </p:cNvPr>
          <p:cNvPicPr>
            <a:picLocks noChangeAspect="1"/>
          </p:cNvPicPr>
          <p:nvPr/>
        </p:nvPicPr>
        <p:blipFill>
          <a:blip r:embed="rId2"/>
          <a:stretch>
            <a:fillRect/>
          </a:stretch>
        </p:blipFill>
        <p:spPr>
          <a:xfrm>
            <a:off x="4838700" y="1442877"/>
            <a:ext cx="2590800" cy="241658"/>
          </a:xfrm>
          <a:prstGeom prst="rect">
            <a:avLst/>
          </a:prstGeom>
        </p:spPr>
      </p:pic>
      <p:pic>
        <p:nvPicPr>
          <p:cNvPr id="8" name="Picture 7">
            <a:extLst>
              <a:ext uri="{FF2B5EF4-FFF2-40B4-BE49-F238E27FC236}">
                <a16:creationId xmlns:a16="http://schemas.microsoft.com/office/drawing/2014/main" id="{BD4AC19E-48E4-00E8-89F4-0E23D7C99B82}"/>
              </a:ext>
            </a:extLst>
          </p:cNvPr>
          <p:cNvPicPr>
            <a:picLocks noChangeAspect="1"/>
          </p:cNvPicPr>
          <p:nvPr/>
        </p:nvPicPr>
        <p:blipFill>
          <a:blip r:embed="rId3"/>
          <a:stretch>
            <a:fillRect/>
          </a:stretch>
        </p:blipFill>
        <p:spPr>
          <a:xfrm>
            <a:off x="304800" y="1769855"/>
            <a:ext cx="7391400" cy="4853469"/>
          </a:xfrm>
          <a:prstGeom prst="rect">
            <a:avLst/>
          </a:prstGeom>
        </p:spPr>
      </p:pic>
      <p:sp>
        <p:nvSpPr>
          <p:cNvPr id="2" name="Rectangle 1">
            <a:extLst>
              <a:ext uri="{FF2B5EF4-FFF2-40B4-BE49-F238E27FC236}">
                <a16:creationId xmlns:a16="http://schemas.microsoft.com/office/drawing/2014/main" id="{4B2FF9FB-4CD6-C6DB-15F4-A6BF7A65C89F}"/>
              </a:ext>
            </a:extLst>
          </p:cNvPr>
          <p:cNvSpPr/>
          <p:nvPr/>
        </p:nvSpPr>
        <p:spPr>
          <a:xfrm rot="20911846">
            <a:off x="7919129" y="3167390"/>
            <a:ext cx="4178708" cy="523220"/>
          </a:xfrm>
          <a:prstGeom prst="rect">
            <a:avLst/>
          </a:prstGeom>
        </p:spPr>
        <p:txBody>
          <a:bodyPr wrap="none">
            <a:spAutoFit/>
          </a:bodyPr>
          <a:lstStyle/>
          <a:p>
            <a:r>
              <a:rPr lang="en-US" sz="2800" strike="sngStrike" dirty="0"/>
              <a:t>The Traditional Worksheet</a:t>
            </a:r>
          </a:p>
        </p:txBody>
      </p:sp>
    </p:spTree>
    <p:extLst>
      <p:ext uri="{BB962C8B-B14F-4D97-AF65-F5344CB8AC3E}">
        <p14:creationId xmlns:p14="http://schemas.microsoft.com/office/powerpoint/2010/main" val="362738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62A296B-DE75-47D9-162C-D4C62ECF6F13}"/>
              </a:ext>
            </a:extLst>
          </p:cNvPr>
          <p:cNvGraphicFramePr>
            <a:graphicFrameLocks noGrp="1"/>
          </p:cNvGraphicFramePr>
          <p:nvPr>
            <p:extLst>
              <p:ext uri="{D42A27DB-BD31-4B8C-83A1-F6EECF244321}">
                <p14:modId xmlns:p14="http://schemas.microsoft.com/office/powerpoint/2010/main" val="100469657"/>
              </p:ext>
            </p:extLst>
          </p:nvPr>
        </p:nvGraphicFramePr>
        <p:xfrm>
          <a:off x="1872449" y="1143000"/>
          <a:ext cx="8305802" cy="5394960"/>
        </p:xfrm>
        <a:graphic>
          <a:graphicData uri="http://schemas.openxmlformats.org/drawingml/2006/table">
            <a:tbl>
              <a:tblPr firstRow="1" bandRow="1">
                <a:tableStyleId>{5C22544A-7EE6-4342-B048-85BDC9FD1C3A}</a:tableStyleId>
              </a:tblPr>
              <a:tblGrid>
                <a:gridCol w="1570424">
                  <a:extLst>
                    <a:ext uri="{9D8B030D-6E8A-4147-A177-3AD203B41FA5}">
                      <a16:colId xmlns:a16="http://schemas.microsoft.com/office/drawing/2014/main" val="1781586362"/>
                    </a:ext>
                  </a:extLst>
                </a:gridCol>
                <a:gridCol w="900527">
                  <a:extLst>
                    <a:ext uri="{9D8B030D-6E8A-4147-A177-3AD203B41FA5}">
                      <a16:colId xmlns:a16="http://schemas.microsoft.com/office/drawing/2014/main" val="1241487244"/>
                    </a:ext>
                  </a:extLst>
                </a:gridCol>
                <a:gridCol w="1066800">
                  <a:extLst>
                    <a:ext uri="{9D8B030D-6E8A-4147-A177-3AD203B41FA5}">
                      <a16:colId xmlns:a16="http://schemas.microsoft.com/office/drawing/2014/main" val="3797485670"/>
                    </a:ext>
                  </a:extLst>
                </a:gridCol>
                <a:gridCol w="990600">
                  <a:extLst>
                    <a:ext uri="{9D8B030D-6E8A-4147-A177-3AD203B41FA5}">
                      <a16:colId xmlns:a16="http://schemas.microsoft.com/office/drawing/2014/main" val="846607582"/>
                    </a:ext>
                  </a:extLst>
                </a:gridCol>
                <a:gridCol w="1066800">
                  <a:extLst>
                    <a:ext uri="{9D8B030D-6E8A-4147-A177-3AD203B41FA5}">
                      <a16:colId xmlns:a16="http://schemas.microsoft.com/office/drawing/2014/main" val="3839389230"/>
                    </a:ext>
                  </a:extLst>
                </a:gridCol>
                <a:gridCol w="1447800">
                  <a:extLst>
                    <a:ext uri="{9D8B030D-6E8A-4147-A177-3AD203B41FA5}">
                      <a16:colId xmlns:a16="http://schemas.microsoft.com/office/drawing/2014/main" val="3358909694"/>
                    </a:ext>
                  </a:extLst>
                </a:gridCol>
                <a:gridCol w="1262851">
                  <a:extLst>
                    <a:ext uri="{9D8B030D-6E8A-4147-A177-3AD203B41FA5}">
                      <a16:colId xmlns:a16="http://schemas.microsoft.com/office/drawing/2014/main" val="397473862"/>
                    </a:ext>
                  </a:extLst>
                </a:gridCol>
              </a:tblGrid>
              <a:tr h="370840">
                <a:tc>
                  <a:txBody>
                    <a:bodyPr/>
                    <a:lstStyle/>
                    <a:p>
                      <a:pPr algn="ctr"/>
                      <a:r>
                        <a:rPr lang="en-US" sz="1200" dirty="0"/>
                        <a:t>Material</a:t>
                      </a:r>
                    </a:p>
                  </a:txBody>
                  <a:tcPr anchor="ctr"/>
                </a:tc>
                <a:tc>
                  <a:txBody>
                    <a:bodyPr/>
                    <a:lstStyle/>
                    <a:p>
                      <a:pPr algn="ctr"/>
                      <a:r>
                        <a:rPr lang="en-US" sz="1200" dirty="0"/>
                        <a:t>Color</a:t>
                      </a:r>
                    </a:p>
                  </a:txBody>
                  <a:tcPr anchor="ctr"/>
                </a:tc>
                <a:tc>
                  <a:txBody>
                    <a:bodyPr/>
                    <a:lstStyle/>
                    <a:p>
                      <a:pPr algn="ctr"/>
                      <a:r>
                        <a:rPr lang="en-US" sz="1200" dirty="0"/>
                        <a:t>Texture</a:t>
                      </a:r>
                    </a:p>
                  </a:txBody>
                  <a:tcPr anchor="ctr"/>
                </a:tc>
                <a:tc>
                  <a:txBody>
                    <a:bodyPr/>
                    <a:lstStyle/>
                    <a:p>
                      <a:pPr algn="ctr"/>
                      <a:r>
                        <a:rPr lang="en-US" sz="1200" dirty="0"/>
                        <a:t>Hardness</a:t>
                      </a:r>
                    </a:p>
                  </a:txBody>
                  <a:tcPr anchor="ctr"/>
                </a:tc>
                <a:tc>
                  <a:txBody>
                    <a:bodyPr/>
                    <a:lstStyle/>
                    <a:p>
                      <a:pPr algn="ctr"/>
                      <a:r>
                        <a:rPr lang="en-US" sz="1200" dirty="0"/>
                        <a:t>Flexibility</a:t>
                      </a:r>
                    </a:p>
                  </a:txBody>
                  <a:tcPr anchor="ctr"/>
                </a:tc>
                <a:tc>
                  <a:txBody>
                    <a:bodyPr/>
                    <a:lstStyle/>
                    <a:p>
                      <a:pPr algn="ctr"/>
                      <a:r>
                        <a:rPr lang="en-US" sz="1200" dirty="0"/>
                        <a:t>Buoyancy</a:t>
                      </a:r>
                    </a:p>
                    <a:p>
                      <a:pPr algn="ctr"/>
                      <a:r>
                        <a:rPr lang="en-US" sz="1200" dirty="0"/>
                        <a:t>(will this material float?)</a:t>
                      </a:r>
                    </a:p>
                  </a:txBody>
                  <a:tcPr anchor="ctr"/>
                </a:tc>
                <a:tc>
                  <a:txBody>
                    <a:bodyPr/>
                    <a:lstStyle/>
                    <a:p>
                      <a:pPr algn="ctr"/>
                      <a:r>
                        <a:rPr lang="en-US" sz="1200" dirty="0"/>
                        <a:t>What other observable properties did you find?</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sp>
        <p:nvSpPr>
          <p:cNvPr id="4" name="TextBox 3">
            <a:extLst>
              <a:ext uri="{FF2B5EF4-FFF2-40B4-BE49-F238E27FC236}">
                <a16:creationId xmlns:a16="http://schemas.microsoft.com/office/drawing/2014/main" id="{C59144CC-27F5-3C48-C0FB-983A68F1346E}"/>
              </a:ext>
            </a:extLst>
          </p:cNvPr>
          <p:cNvSpPr txBox="1"/>
          <p:nvPr/>
        </p:nvSpPr>
        <p:spPr>
          <a:xfrm>
            <a:off x="1905000" y="533400"/>
            <a:ext cx="7467600" cy="369332"/>
          </a:xfrm>
          <a:prstGeom prst="rect">
            <a:avLst/>
          </a:prstGeom>
          <a:noFill/>
        </p:spPr>
        <p:txBody>
          <a:bodyPr wrap="square">
            <a:spAutoFit/>
          </a:bodyPr>
          <a:lstStyle/>
          <a:p>
            <a:r>
              <a:rPr lang="en-US" b="1" dirty="0"/>
              <a:t>Materials Investigation as Part of the Engineering Design Journal - </a:t>
            </a:r>
            <a:endParaRPr lang="en-US" dirty="0"/>
          </a:p>
        </p:txBody>
      </p:sp>
    </p:spTree>
    <p:extLst>
      <p:ext uri="{BB962C8B-B14F-4D97-AF65-F5344CB8AC3E}">
        <p14:creationId xmlns:p14="http://schemas.microsoft.com/office/powerpoint/2010/main" val="1823636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017A2D-3105-D716-0CEE-F29F1798FF1C}"/>
              </a:ext>
            </a:extLst>
          </p:cNvPr>
          <p:cNvSpPr txBox="1"/>
          <p:nvPr/>
        </p:nvSpPr>
        <p:spPr>
          <a:xfrm>
            <a:off x="2133600" y="304800"/>
            <a:ext cx="8305800" cy="923330"/>
          </a:xfrm>
          <a:prstGeom prst="rect">
            <a:avLst/>
          </a:prstGeom>
          <a:noFill/>
        </p:spPr>
        <p:txBody>
          <a:bodyPr wrap="square">
            <a:spAutoFit/>
          </a:bodyPr>
          <a:lstStyle/>
          <a:p>
            <a:r>
              <a:rPr lang="fr-FR" b="1" dirty="0"/>
              <a:t>AR.Math.Content.2.MD.A.1 - </a:t>
            </a:r>
            <a:r>
              <a:rPr lang="en-US" b="1" dirty="0"/>
              <a:t>Measure the length of an object by selecting and using appropriate tools such as rulers, yardsticks, meter sticks, and measuring tapes</a:t>
            </a:r>
          </a:p>
        </p:txBody>
      </p:sp>
      <p:graphicFrame>
        <p:nvGraphicFramePr>
          <p:cNvPr id="4" name="Table 4">
            <a:extLst>
              <a:ext uri="{FF2B5EF4-FFF2-40B4-BE49-F238E27FC236}">
                <a16:creationId xmlns:a16="http://schemas.microsoft.com/office/drawing/2014/main" id="{3C70AA51-EEBB-5495-2037-D9EAD3F69744}"/>
              </a:ext>
            </a:extLst>
          </p:cNvPr>
          <p:cNvGraphicFramePr>
            <a:graphicFrameLocks noGrp="1"/>
          </p:cNvGraphicFramePr>
          <p:nvPr>
            <p:extLst>
              <p:ext uri="{D42A27DB-BD31-4B8C-83A1-F6EECF244321}">
                <p14:modId xmlns:p14="http://schemas.microsoft.com/office/powerpoint/2010/main" val="2904419701"/>
              </p:ext>
            </p:extLst>
          </p:nvPr>
        </p:nvGraphicFramePr>
        <p:xfrm>
          <a:off x="2743201" y="1447800"/>
          <a:ext cx="6934201" cy="5212080"/>
        </p:xfrm>
        <a:graphic>
          <a:graphicData uri="http://schemas.openxmlformats.org/drawingml/2006/table">
            <a:tbl>
              <a:tblPr firstRow="1" bandRow="1">
                <a:tableStyleId>{5C22544A-7EE6-4342-B048-85BDC9FD1C3A}</a:tableStyleId>
              </a:tblPr>
              <a:tblGrid>
                <a:gridCol w="1340719">
                  <a:extLst>
                    <a:ext uri="{9D8B030D-6E8A-4147-A177-3AD203B41FA5}">
                      <a16:colId xmlns:a16="http://schemas.microsoft.com/office/drawing/2014/main" val="1781586362"/>
                    </a:ext>
                  </a:extLst>
                </a:gridCol>
                <a:gridCol w="737681">
                  <a:extLst>
                    <a:ext uri="{9D8B030D-6E8A-4147-A177-3AD203B41FA5}">
                      <a16:colId xmlns:a16="http://schemas.microsoft.com/office/drawing/2014/main" val="3040412545"/>
                    </a:ext>
                  </a:extLst>
                </a:gridCol>
                <a:gridCol w="737681">
                  <a:extLst>
                    <a:ext uri="{9D8B030D-6E8A-4147-A177-3AD203B41FA5}">
                      <a16:colId xmlns:a16="http://schemas.microsoft.com/office/drawing/2014/main" val="3494651904"/>
                    </a:ext>
                  </a:extLst>
                </a:gridCol>
                <a:gridCol w="737681">
                  <a:extLst>
                    <a:ext uri="{9D8B030D-6E8A-4147-A177-3AD203B41FA5}">
                      <a16:colId xmlns:a16="http://schemas.microsoft.com/office/drawing/2014/main" val="1994474618"/>
                    </a:ext>
                  </a:extLst>
                </a:gridCol>
                <a:gridCol w="2729418">
                  <a:extLst>
                    <a:ext uri="{9D8B030D-6E8A-4147-A177-3AD203B41FA5}">
                      <a16:colId xmlns:a16="http://schemas.microsoft.com/office/drawing/2014/main" val="529893134"/>
                    </a:ext>
                  </a:extLst>
                </a:gridCol>
                <a:gridCol w="651021">
                  <a:extLst>
                    <a:ext uri="{9D8B030D-6E8A-4147-A177-3AD203B41FA5}">
                      <a16:colId xmlns:a16="http://schemas.microsoft.com/office/drawing/2014/main" val="1686463435"/>
                    </a:ext>
                  </a:extLst>
                </a:gridCol>
              </a:tblGrid>
              <a:tr h="370840">
                <a:tc>
                  <a:txBody>
                    <a:bodyPr/>
                    <a:lstStyle/>
                    <a:p>
                      <a:pPr algn="ctr"/>
                      <a:r>
                        <a:rPr lang="en-US" sz="1200" dirty="0"/>
                        <a:t>Material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Length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Inches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What other measurement data could you collect from your material (width, height, etc.)?</a:t>
                      </a:r>
                    </a:p>
                  </a:txBody>
                  <a:tcPr anchor="ctr"/>
                </a:tc>
                <a:tc>
                  <a:txBody>
                    <a:bodyPr/>
                    <a:lstStyle/>
                    <a:p>
                      <a:pPr algn="ctr"/>
                      <a:r>
                        <a:rPr lang="en-US" sz="1200" dirty="0"/>
                        <a:t>Cost</a:t>
                      </a:r>
                    </a:p>
                    <a:p>
                      <a:pPr algn="ctr"/>
                      <a:r>
                        <a:rPr lang="en-US" sz="1200" dirty="0"/>
                        <a:t>per item</a:t>
                      </a:r>
                    </a:p>
                  </a:txBody>
                  <a:tcPr anchor="ctr"/>
                </a:tc>
                <a:extLst>
                  <a:ext uri="{0D108BD9-81ED-4DB2-BD59-A6C34878D82A}">
                    <a16:rowId xmlns:a16="http://schemas.microsoft.com/office/drawing/2014/main" val="4199053576"/>
                  </a:ext>
                </a:extLst>
              </a:tr>
              <a:tr h="457200">
                <a:tc>
                  <a:txBody>
                    <a:bodyPr/>
                    <a:lstStyle/>
                    <a:p>
                      <a:pPr algn="ctr"/>
                      <a:r>
                        <a:rPr lang="en-US" sz="1200" dirty="0"/>
                        <a:t>Styrofoam Tray</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8631065"/>
                  </a:ext>
                </a:extLst>
              </a:tr>
              <a:tr h="457200">
                <a:tc>
                  <a:txBody>
                    <a:bodyPr/>
                    <a:lstStyle/>
                    <a:p>
                      <a:pPr algn="ctr"/>
                      <a:r>
                        <a:rPr lang="en-US" sz="1200" dirty="0"/>
                        <a:t>Egg Cartons</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400086214"/>
                  </a:ext>
                </a:extLst>
              </a:tr>
              <a:tr h="457200">
                <a:tc>
                  <a:txBody>
                    <a:bodyPr/>
                    <a:lstStyle/>
                    <a:p>
                      <a:pPr algn="ctr"/>
                      <a:r>
                        <a:rPr lang="en-US" sz="1200" dirty="0"/>
                        <a:t>Cardboard Tube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289673773"/>
                  </a:ext>
                </a:extLst>
              </a:tr>
              <a:tr h="457200">
                <a:tc>
                  <a:txBody>
                    <a:bodyPr/>
                    <a:lstStyle/>
                    <a:p>
                      <a:pPr algn="ctr"/>
                      <a:r>
                        <a:rPr lang="en-US" sz="1200" dirty="0"/>
                        <a:t>Yarn</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1016490051"/>
                  </a:ext>
                </a:extLst>
              </a:tr>
              <a:tr h="457200">
                <a:tc>
                  <a:txBody>
                    <a:bodyPr/>
                    <a:lstStyle/>
                    <a:p>
                      <a:pPr algn="ctr"/>
                      <a:r>
                        <a:rPr lang="en-US" sz="1200" dirty="0"/>
                        <a:t>Masonry Line</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816406143"/>
                  </a:ext>
                </a:extLst>
              </a:tr>
              <a:tr h="457200">
                <a:tc>
                  <a:txBody>
                    <a:bodyPr/>
                    <a:lstStyle/>
                    <a:p>
                      <a:pPr algn="ctr"/>
                      <a:r>
                        <a:rPr lang="en-US" sz="1200" dirty="0"/>
                        <a:t>Plastic Tub</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041320722"/>
                  </a:ext>
                </a:extLst>
              </a:tr>
              <a:tr h="457200">
                <a:tc>
                  <a:txBody>
                    <a:bodyPr/>
                    <a:lstStyle/>
                    <a:p>
                      <a:pPr algn="ctr"/>
                      <a:r>
                        <a:rPr lang="en-US" sz="1200" dirty="0"/>
                        <a:t>Fuzzy Stick (pipe cleaner)</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5561653"/>
                  </a:ext>
                </a:extLst>
              </a:tr>
              <a:tr h="457200">
                <a:tc>
                  <a:txBody>
                    <a:bodyPr/>
                    <a:lstStyle/>
                    <a:p>
                      <a:pPr algn="ctr"/>
                      <a:r>
                        <a:rPr lang="en-US" sz="1200" dirty="0"/>
                        <a:t>Paper Fastener (brad)</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3389327714"/>
                  </a:ext>
                </a:extLst>
              </a:tr>
              <a:tr h="457200">
                <a:tc>
                  <a:txBody>
                    <a:bodyPr/>
                    <a:lstStyle/>
                    <a:p>
                      <a:pPr algn="ctr"/>
                      <a:r>
                        <a:rPr lang="en-US" sz="1200" dirty="0"/>
                        <a:t>Aluminum Foil</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2700272317"/>
                  </a:ext>
                </a:extLst>
              </a:tr>
              <a:tr h="457200">
                <a:tc>
                  <a:txBody>
                    <a:bodyPr/>
                    <a:lstStyle/>
                    <a:p>
                      <a:pPr algn="ctr"/>
                      <a:r>
                        <a:rPr lang="en-US" sz="1200" dirty="0"/>
                        <a:t>Masking Tape</a:t>
                      </a:r>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tc>
                  <a:txBody>
                    <a:bodyPr/>
                    <a:lstStyle/>
                    <a:p>
                      <a:pPr algn="ctr"/>
                      <a:endParaRPr lang="en-US" sz="1200" dirty="0"/>
                    </a:p>
                  </a:txBody>
                  <a:tcPr anchor="ctr"/>
                </a:tc>
                <a:extLst>
                  <a:ext uri="{0D108BD9-81ED-4DB2-BD59-A6C34878D82A}">
                    <a16:rowId xmlns:a16="http://schemas.microsoft.com/office/drawing/2014/main" val="90256231"/>
                  </a:ext>
                </a:extLst>
              </a:tr>
            </a:tbl>
          </a:graphicData>
        </a:graphic>
      </p:graphicFrame>
      <p:pic>
        <p:nvPicPr>
          <p:cNvPr id="1026" name="Picture 2" descr="Broken Ruler Strategy Practice Booklet &amp; Teaching Cards by Amy Cloutier">
            <a:extLst>
              <a:ext uri="{FF2B5EF4-FFF2-40B4-BE49-F238E27FC236}">
                <a16:creationId xmlns:a16="http://schemas.microsoft.com/office/drawing/2014/main" id="{82964161-BBD4-B46D-4045-9CC30DE3B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748"/>
          <a:stretch/>
        </p:blipFill>
        <p:spPr bwMode="auto">
          <a:xfrm>
            <a:off x="4191000" y="981362"/>
            <a:ext cx="333375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9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email"/>
          <a:stretch>
            <a:fillRect/>
          </a:stretch>
        </p:blipFill>
        <p:spPr>
          <a:xfrm>
            <a:off x="3005328" y="188976"/>
            <a:ext cx="6181344" cy="64800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B7B94F-F539-C6CA-AF96-969D16BA55E2}"/>
              </a:ext>
            </a:extLst>
          </p:cNvPr>
          <p:cNvSpPr txBox="1"/>
          <p:nvPr/>
        </p:nvSpPr>
        <p:spPr>
          <a:xfrm>
            <a:off x="571500" y="1524000"/>
            <a:ext cx="11049000" cy="3416320"/>
          </a:xfrm>
          <a:prstGeom prst="rect">
            <a:avLst/>
          </a:prstGeom>
          <a:noFill/>
        </p:spPr>
        <p:txBody>
          <a:bodyPr wrap="square">
            <a:spAutoFit/>
          </a:bodyPr>
          <a:lstStyle/>
          <a:p>
            <a:r>
              <a:rPr lang="en-US" sz="3600" b="1" dirty="0"/>
              <a:t>How can you document evidence that ensures that the students get intentional practice with the content/vocabulary of your target standards?</a:t>
            </a:r>
          </a:p>
          <a:p>
            <a:endParaRPr lang="en-US" sz="3600" b="1" dirty="0"/>
          </a:p>
          <a:p>
            <a:r>
              <a:rPr lang="en-US" sz="3600" b="1" dirty="0"/>
              <a:t>What else?  How do you know that your students truly understand the intent of the standards?</a:t>
            </a:r>
          </a:p>
        </p:txBody>
      </p:sp>
    </p:spTree>
    <p:extLst>
      <p:ext uri="{BB962C8B-B14F-4D97-AF65-F5344CB8AC3E}">
        <p14:creationId xmlns:p14="http://schemas.microsoft.com/office/powerpoint/2010/main" val="137683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CA5276-70AB-BF7B-30A2-E1F5280C466F}"/>
              </a:ext>
            </a:extLst>
          </p:cNvPr>
          <p:cNvSpPr txBox="1"/>
          <p:nvPr/>
        </p:nvSpPr>
        <p:spPr>
          <a:xfrm>
            <a:off x="762000" y="1066800"/>
            <a:ext cx="10668000" cy="5200847"/>
          </a:xfrm>
          <a:prstGeom prst="rect">
            <a:avLst/>
          </a:prstGeom>
          <a:noFill/>
        </p:spPr>
        <p:txBody>
          <a:bodyPr wrap="square">
            <a:spAutoFit/>
          </a:bodyPr>
          <a:lstStyle/>
          <a:p>
            <a:pPr>
              <a:lnSpc>
                <a:spcPct val="150000"/>
              </a:lnSpc>
            </a:pPr>
            <a:r>
              <a:rPr lang="en-US" sz="2800" b="1" dirty="0">
                <a:effectLst/>
                <a:ea typeface="Arial" panose="020B0604020202020204" pitchFamily="34" charset="0"/>
                <a:cs typeface="Calibri" panose="020F0502020204030204" pitchFamily="34" charset="0"/>
              </a:rPr>
              <a:t>Before getting started, confirm that your book selection and design challenge is an original idea.  Please do not develop an activity that is commonly found in schools such as a foil/penny boat challenge, egg drop, 3 Little Pigs – blowing a structure with a hairdryer, or other common design challenge.  </a:t>
            </a:r>
            <a:r>
              <a:rPr lang="en-US" sz="2800" b="1" u="sng" dirty="0">
                <a:effectLst/>
                <a:ea typeface="Arial" panose="020B0604020202020204" pitchFamily="34" charset="0"/>
                <a:cs typeface="Calibri" panose="020F0502020204030204" pitchFamily="34" charset="0"/>
              </a:rPr>
              <a:t>If you can do a web search for the name of your book and design challenge (STEM challenge, engineering design challenge, etc.) and the idea can be found, it is not original.</a:t>
            </a:r>
            <a:r>
              <a:rPr lang="en-US" sz="2800" b="1" dirty="0">
                <a:effectLst/>
                <a:ea typeface="Arial" panose="020B0604020202020204" pitchFamily="34" charset="0"/>
                <a:cs typeface="Calibri" panose="020F0502020204030204" pitchFamily="34" charset="0"/>
              </a:rPr>
              <a:t> </a:t>
            </a:r>
            <a:endParaRPr lang="en-US" sz="2800" dirty="0">
              <a:cs typeface="Calibri" panose="020F0502020204030204" pitchFamily="34" charset="0"/>
            </a:endParaRPr>
          </a:p>
        </p:txBody>
      </p:sp>
    </p:spTree>
    <p:extLst>
      <p:ext uri="{BB962C8B-B14F-4D97-AF65-F5344CB8AC3E}">
        <p14:creationId xmlns:p14="http://schemas.microsoft.com/office/powerpoint/2010/main" val="191064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413268E-33ED-7C2F-354B-F7EE4A53D6AD}"/>
              </a:ext>
            </a:extLst>
          </p:cNvPr>
          <p:cNvGrpSpPr/>
          <p:nvPr/>
        </p:nvGrpSpPr>
        <p:grpSpPr>
          <a:xfrm>
            <a:off x="578101" y="433614"/>
            <a:ext cx="5517899" cy="5990772"/>
            <a:chOff x="1600200" y="-14102"/>
            <a:chExt cx="5517899" cy="5990772"/>
          </a:xfrm>
        </p:grpSpPr>
        <p:pic>
          <p:nvPicPr>
            <p:cNvPr id="5" name="Picture 4">
              <a:extLst>
                <a:ext uri="{FF2B5EF4-FFF2-40B4-BE49-F238E27FC236}">
                  <a16:creationId xmlns:a16="http://schemas.microsoft.com/office/drawing/2014/main" id="{09D7E03F-000C-5AAA-4A60-6C7CD710E126}"/>
                </a:ext>
              </a:extLst>
            </p:cNvPr>
            <p:cNvPicPr>
              <a:picLocks noChangeAspect="1"/>
            </p:cNvPicPr>
            <p:nvPr/>
          </p:nvPicPr>
          <p:blipFill>
            <a:blip r:embed="rId2"/>
            <a:stretch>
              <a:fillRect/>
            </a:stretch>
          </p:blipFill>
          <p:spPr>
            <a:xfrm>
              <a:off x="1600200" y="-14102"/>
              <a:ext cx="5517899" cy="4225876"/>
            </a:xfrm>
            <a:prstGeom prst="rect">
              <a:avLst/>
            </a:prstGeom>
          </p:spPr>
        </p:pic>
        <p:pic>
          <p:nvPicPr>
            <p:cNvPr id="7" name="Picture 6">
              <a:extLst>
                <a:ext uri="{FF2B5EF4-FFF2-40B4-BE49-F238E27FC236}">
                  <a16:creationId xmlns:a16="http://schemas.microsoft.com/office/drawing/2014/main" id="{6C4994C3-FB2F-2FB4-CA1C-024B68588282}"/>
                </a:ext>
              </a:extLst>
            </p:cNvPr>
            <p:cNvPicPr>
              <a:picLocks noChangeAspect="1"/>
            </p:cNvPicPr>
            <p:nvPr/>
          </p:nvPicPr>
          <p:blipFill>
            <a:blip r:embed="rId3"/>
            <a:stretch>
              <a:fillRect/>
            </a:stretch>
          </p:blipFill>
          <p:spPr>
            <a:xfrm>
              <a:off x="1636134" y="4114800"/>
              <a:ext cx="5455839" cy="1861870"/>
            </a:xfrm>
            <a:prstGeom prst="rect">
              <a:avLst/>
            </a:prstGeom>
          </p:spPr>
        </p:pic>
      </p:grpSp>
      <p:pic>
        <p:nvPicPr>
          <p:cNvPr id="10" name="Picture 9">
            <a:extLst>
              <a:ext uri="{FF2B5EF4-FFF2-40B4-BE49-F238E27FC236}">
                <a16:creationId xmlns:a16="http://schemas.microsoft.com/office/drawing/2014/main" id="{09887F5C-1088-7A76-D6C9-975E4F456718}"/>
              </a:ext>
            </a:extLst>
          </p:cNvPr>
          <p:cNvPicPr>
            <a:picLocks noChangeAspect="1"/>
          </p:cNvPicPr>
          <p:nvPr/>
        </p:nvPicPr>
        <p:blipFill>
          <a:blip r:embed="rId4"/>
          <a:stretch>
            <a:fillRect/>
          </a:stretch>
        </p:blipFill>
        <p:spPr>
          <a:xfrm>
            <a:off x="6248400" y="647700"/>
            <a:ext cx="5434463" cy="5562600"/>
          </a:xfrm>
          <a:prstGeom prst="rect">
            <a:avLst/>
          </a:prstGeom>
        </p:spPr>
      </p:pic>
      <p:sp>
        <p:nvSpPr>
          <p:cNvPr id="11" name="Rectangle 10">
            <a:extLst>
              <a:ext uri="{FF2B5EF4-FFF2-40B4-BE49-F238E27FC236}">
                <a16:creationId xmlns:a16="http://schemas.microsoft.com/office/drawing/2014/main" id="{3EF2D808-376C-5091-62DA-ED9E70A56720}"/>
              </a:ext>
            </a:extLst>
          </p:cNvPr>
          <p:cNvSpPr/>
          <p:nvPr/>
        </p:nvSpPr>
        <p:spPr>
          <a:xfrm>
            <a:off x="1841015" y="152400"/>
            <a:ext cx="9211561" cy="400110"/>
          </a:xfrm>
          <a:prstGeom prst="rect">
            <a:avLst/>
          </a:prstGeom>
        </p:spPr>
        <p:txBody>
          <a:bodyPr wrap="none">
            <a:spAutoFit/>
          </a:bodyPr>
          <a:lstStyle/>
          <a:p>
            <a:r>
              <a:rPr lang="en-US" sz="2000" b="1" dirty="0"/>
              <a:t>Obviously, we want to void the books mentioned in our readings this semester</a:t>
            </a:r>
          </a:p>
        </p:txBody>
      </p:sp>
    </p:spTree>
    <p:extLst>
      <p:ext uri="{BB962C8B-B14F-4D97-AF65-F5344CB8AC3E}">
        <p14:creationId xmlns:p14="http://schemas.microsoft.com/office/powerpoint/2010/main" val="277195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email"/>
          <a:stretch>
            <a:fillRect/>
          </a:stretch>
        </p:blipFill>
        <p:spPr>
          <a:xfrm>
            <a:off x="2907792" y="262128"/>
            <a:ext cx="6376416" cy="63337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email"/>
          <a:stretch>
            <a:fillRect/>
          </a:stretch>
        </p:blipFill>
        <p:spPr>
          <a:xfrm>
            <a:off x="2938272" y="158496"/>
            <a:ext cx="6315456" cy="6541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cstate="email"/>
          <a:stretch>
            <a:fillRect/>
          </a:stretch>
        </p:blipFill>
        <p:spPr>
          <a:xfrm>
            <a:off x="2919984" y="237744"/>
            <a:ext cx="6352032" cy="63825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cstate="email"/>
          <a:stretch>
            <a:fillRect/>
          </a:stretch>
        </p:blipFill>
        <p:spPr>
          <a:xfrm>
            <a:off x="3054096" y="195072"/>
            <a:ext cx="6083808" cy="64678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2" cstate="email"/>
          <a:stretch>
            <a:fillRect/>
          </a:stretch>
        </p:blipFill>
        <p:spPr>
          <a:xfrm>
            <a:off x="2993136" y="249936"/>
            <a:ext cx="6205728" cy="6358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cstate="email"/>
          <a:stretch>
            <a:fillRect/>
          </a:stretch>
        </p:blipFill>
        <p:spPr>
          <a:xfrm>
            <a:off x="2849880" y="64008"/>
            <a:ext cx="6492240" cy="6729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1636</Words>
  <Application>Microsoft Office PowerPoint</Application>
  <PresentationFormat>Widescreen</PresentationFormat>
  <Paragraphs>266</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Symbol</vt:lpstr>
      <vt:lpstr>Times New Roman</vt:lpstr>
      <vt:lpstr>Office Theme</vt:lpstr>
      <vt:lpstr>Integrating Literacy  and Engineering Instruction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Education &amp;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Vinson Carter</dc:creator>
  <cp:lastModifiedBy>Vinson R. Carter</cp:lastModifiedBy>
  <cp:revision>40</cp:revision>
  <dcterms:created xsi:type="dcterms:W3CDTF">2011-03-09T14:54:26Z</dcterms:created>
  <dcterms:modified xsi:type="dcterms:W3CDTF">2024-09-25T18:33:08Z</dcterms:modified>
</cp:coreProperties>
</file>