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08" d="100"/>
          <a:sy n="108" d="100"/>
        </p:scale>
        <p:origin x="65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FC80C-6483-2A3A-26DF-110311A50F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2C032A0-B669-44A4-89E0-C5480933F6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B57FD87-1E80-C6D0-DFAB-8A746D24EECD}"/>
              </a:ext>
            </a:extLst>
          </p:cNvPr>
          <p:cNvSpPr>
            <a:spLocks noGrp="1"/>
          </p:cNvSpPr>
          <p:nvPr>
            <p:ph type="dt" sz="half" idx="10"/>
          </p:nvPr>
        </p:nvSpPr>
        <p:spPr/>
        <p:txBody>
          <a:bodyPr/>
          <a:lstStyle/>
          <a:p>
            <a:fld id="{94466FD7-3AFC-4A39-85EE-E13DE3FA381B}" type="datetimeFigureOut">
              <a:rPr lang="en-US" smtClean="0"/>
              <a:t>2/10/2025</a:t>
            </a:fld>
            <a:endParaRPr lang="en-US"/>
          </a:p>
        </p:txBody>
      </p:sp>
      <p:sp>
        <p:nvSpPr>
          <p:cNvPr id="5" name="Footer Placeholder 4">
            <a:extLst>
              <a:ext uri="{FF2B5EF4-FFF2-40B4-BE49-F238E27FC236}">
                <a16:creationId xmlns:a16="http://schemas.microsoft.com/office/drawing/2014/main" id="{FF3E65F6-C7B6-F9AA-4DE0-3129F0B1CE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749376-6792-FE37-F066-59D454C9508E}"/>
              </a:ext>
            </a:extLst>
          </p:cNvPr>
          <p:cNvSpPr>
            <a:spLocks noGrp="1"/>
          </p:cNvSpPr>
          <p:nvPr>
            <p:ph type="sldNum" sz="quarter" idx="12"/>
          </p:nvPr>
        </p:nvSpPr>
        <p:spPr/>
        <p:txBody>
          <a:bodyPr/>
          <a:lstStyle/>
          <a:p>
            <a:fld id="{E91E7A76-F18A-48E2-A212-338D84C7144F}" type="slidenum">
              <a:rPr lang="en-US" smtClean="0"/>
              <a:t>‹#›</a:t>
            </a:fld>
            <a:endParaRPr lang="en-US"/>
          </a:p>
        </p:txBody>
      </p:sp>
    </p:spTree>
    <p:extLst>
      <p:ext uri="{BB962C8B-B14F-4D97-AF65-F5344CB8AC3E}">
        <p14:creationId xmlns:p14="http://schemas.microsoft.com/office/powerpoint/2010/main" val="452743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FA064-3434-ECC8-2E18-AB51B895996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831CAA-9AF2-3385-AEAA-821F7749F8E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C54475-83F8-CDF0-21F5-30B4573C7243}"/>
              </a:ext>
            </a:extLst>
          </p:cNvPr>
          <p:cNvSpPr>
            <a:spLocks noGrp="1"/>
          </p:cNvSpPr>
          <p:nvPr>
            <p:ph type="dt" sz="half" idx="10"/>
          </p:nvPr>
        </p:nvSpPr>
        <p:spPr/>
        <p:txBody>
          <a:bodyPr/>
          <a:lstStyle/>
          <a:p>
            <a:fld id="{94466FD7-3AFC-4A39-85EE-E13DE3FA381B}" type="datetimeFigureOut">
              <a:rPr lang="en-US" smtClean="0"/>
              <a:t>2/10/2025</a:t>
            </a:fld>
            <a:endParaRPr lang="en-US"/>
          </a:p>
        </p:txBody>
      </p:sp>
      <p:sp>
        <p:nvSpPr>
          <p:cNvPr id="5" name="Footer Placeholder 4">
            <a:extLst>
              <a:ext uri="{FF2B5EF4-FFF2-40B4-BE49-F238E27FC236}">
                <a16:creationId xmlns:a16="http://schemas.microsoft.com/office/drawing/2014/main" id="{D57AF64F-4C3E-CD43-B6A8-FD6F3006DC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48079F-4AD5-D09C-7915-F3EDBBC5F2BA}"/>
              </a:ext>
            </a:extLst>
          </p:cNvPr>
          <p:cNvSpPr>
            <a:spLocks noGrp="1"/>
          </p:cNvSpPr>
          <p:nvPr>
            <p:ph type="sldNum" sz="quarter" idx="12"/>
          </p:nvPr>
        </p:nvSpPr>
        <p:spPr/>
        <p:txBody>
          <a:bodyPr/>
          <a:lstStyle/>
          <a:p>
            <a:fld id="{E91E7A76-F18A-48E2-A212-338D84C7144F}" type="slidenum">
              <a:rPr lang="en-US" smtClean="0"/>
              <a:t>‹#›</a:t>
            </a:fld>
            <a:endParaRPr lang="en-US"/>
          </a:p>
        </p:txBody>
      </p:sp>
    </p:spTree>
    <p:extLst>
      <p:ext uri="{BB962C8B-B14F-4D97-AF65-F5344CB8AC3E}">
        <p14:creationId xmlns:p14="http://schemas.microsoft.com/office/powerpoint/2010/main" val="3712803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0BE48E-AA8B-9880-68B2-18E9A6BBB8C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A69656E-3CAF-8F41-97D2-FF63AFBA29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64BBE9-A243-89DB-887A-7F0A5FBA077A}"/>
              </a:ext>
            </a:extLst>
          </p:cNvPr>
          <p:cNvSpPr>
            <a:spLocks noGrp="1"/>
          </p:cNvSpPr>
          <p:nvPr>
            <p:ph type="dt" sz="half" idx="10"/>
          </p:nvPr>
        </p:nvSpPr>
        <p:spPr/>
        <p:txBody>
          <a:bodyPr/>
          <a:lstStyle/>
          <a:p>
            <a:fld id="{94466FD7-3AFC-4A39-85EE-E13DE3FA381B}" type="datetimeFigureOut">
              <a:rPr lang="en-US" smtClean="0"/>
              <a:t>2/10/2025</a:t>
            </a:fld>
            <a:endParaRPr lang="en-US"/>
          </a:p>
        </p:txBody>
      </p:sp>
      <p:sp>
        <p:nvSpPr>
          <p:cNvPr id="5" name="Footer Placeholder 4">
            <a:extLst>
              <a:ext uri="{FF2B5EF4-FFF2-40B4-BE49-F238E27FC236}">
                <a16:creationId xmlns:a16="http://schemas.microsoft.com/office/drawing/2014/main" id="{7C8E3640-8948-4848-D74E-32051CDE76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5342B3-E98A-AF92-BE5D-2D51E957AE01}"/>
              </a:ext>
            </a:extLst>
          </p:cNvPr>
          <p:cNvSpPr>
            <a:spLocks noGrp="1"/>
          </p:cNvSpPr>
          <p:nvPr>
            <p:ph type="sldNum" sz="quarter" idx="12"/>
          </p:nvPr>
        </p:nvSpPr>
        <p:spPr/>
        <p:txBody>
          <a:bodyPr/>
          <a:lstStyle/>
          <a:p>
            <a:fld id="{E91E7A76-F18A-48E2-A212-338D84C7144F}" type="slidenum">
              <a:rPr lang="en-US" smtClean="0"/>
              <a:t>‹#›</a:t>
            </a:fld>
            <a:endParaRPr lang="en-US"/>
          </a:p>
        </p:txBody>
      </p:sp>
    </p:spTree>
    <p:extLst>
      <p:ext uri="{BB962C8B-B14F-4D97-AF65-F5344CB8AC3E}">
        <p14:creationId xmlns:p14="http://schemas.microsoft.com/office/powerpoint/2010/main" val="2021841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5EF46-CC31-B8C3-ADD6-E4D1081B1C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621AAA-1741-F319-7ECD-379423A8C31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9D5CB6-4889-75A6-60D7-D807062DA109}"/>
              </a:ext>
            </a:extLst>
          </p:cNvPr>
          <p:cNvSpPr>
            <a:spLocks noGrp="1"/>
          </p:cNvSpPr>
          <p:nvPr>
            <p:ph type="dt" sz="half" idx="10"/>
          </p:nvPr>
        </p:nvSpPr>
        <p:spPr/>
        <p:txBody>
          <a:bodyPr/>
          <a:lstStyle/>
          <a:p>
            <a:fld id="{94466FD7-3AFC-4A39-85EE-E13DE3FA381B}" type="datetimeFigureOut">
              <a:rPr lang="en-US" smtClean="0"/>
              <a:t>2/10/2025</a:t>
            </a:fld>
            <a:endParaRPr lang="en-US"/>
          </a:p>
        </p:txBody>
      </p:sp>
      <p:sp>
        <p:nvSpPr>
          <p:cNvPr id="5" name="Footer Placeholder 4">
            <a:extLst>
              <a:ext uri="{FF2B5EF4-FFF2-40B4-BE49-F238E27FC236}">
                <a16:creationId xmlns:a16="http://schemas.microsoft.com/office/drawing/2014/main" id="{F478FC02-7A3E-AD11-5DAB-0187CA9F94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011AB3-27F0-4F0D-8972-6C1C15C1DDB0}"/>
              </a:ext>
            </a:extLst>
          </p:cNvPr>
          <p:cNvSpPr>
            <a:spLocks noGrp="1"/>
          </p:cNvSpPr>
          <p:nvPr>
            <p:ph type="sldNum" sz="quarter" idx="12"/>
          </p:nvPr>
        </p:nvSpPr>
        <p:spPr/>
        <p:txBody>
          <a:bodyPr/>
          <a:lstStyle/>
          <a:p>
            <a:fld id="{E91E7A76-F18A-48E2-A212-338D84C7144F}" type="slidenum">
              <a:rPr lang="en-US" smtClean="0"/>
              <a:t>‹#›</a:t>
            </a:fld>
            <a:endParaRPr lang="en-US"/>
          </a:p>
        </p:txBody>
      </p:sp>
    </p:spTree>
    <p:extLst>
      <p:ext uri="{BB962C8B-B14F-4D97-AF65-F5344CB8AC3E}">
        <p14:creationId xmlns:p14="http://schemas.microsoft.com/office/powerpoint/2010/main" val="4113199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63FCE-9ACD-4996-915F-5AC3F8687A4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6278120-714D-5EEE-FB28-64098393432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14035C4-BBFC-CF11-1EEF-B225B7DA7721}"/>
              </a:ext>
            </a:extLst>
          </p:cNvPr>
          <p:cNvSpPr>
            <a:spLocks noGrp="1"/>
          </p:cNvSpPr>
          <p:nvPr>
            <p:ph type="dt" sz="half" idx="10"/>
          </p:nvPr>
        </p:nvSpPr>
        <p:spPr/>
        <p:txBody>
          <a:bodyPr/>
          <a:lstStyle/>
          <a:p>
            <a:fld id="{94466FD7-3AFC-4A39-85EE-E13DE3FA381B}" type="datetimeFigureOut">
              <a:rPr lang="en-US" smtClean="0"/>
              <a:t>2/10/2025</a:t>
            </a:fld>
            <a:endParaRPr lang="en-US"/>
          </a:p>
        </p:txBody>
      </p:sp>
      <p:sp>
        <p:nvSpPr>
          <p:cNvPr id="5" name="Footer Placeholder 4">
            <a:extLst>
              <a:ext uri="{FF2B5EF4-FFF2-40B4-BE49-F238E27FC236}">
                <a16:creationId xmlns:a16="http://schemas.microsoft.com/office/drawing/2014/main" id="{E5EB44FB-3669-7DB3-188D-4B99EDBA93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E63BAE-99F3-2B64-B02E-89FE21003CEC}"/>
              </a:ext>
            </a:extLst>
          </p:cNvPr>
          <p:cNvSpPr>
            <a:spLocks noGrp="1"/>
          </p:cNvSpPr>
          <p:nvPr>
            <p:ph type="sldNum" sz="quarter" idx="12"/>
          </p:nvPr>
        </p:nvSpPr>
        <p:spPr/>
        <p:txBody>
          <a:bodyPr/>
          <a:lstStyle/>
          <a:p>
            <a:fld id="{E91E7A76-F18A-48E2-A212-338D84C7144F}" type="slidenum">
              <a:rPr lang="en-US" smtClean="0"/>
              <a:t>‹#›</a:t>
            </a:fld>
            <a:endParaRPr lang="en-US"/>
          </a:p>
        </p:txBody>
      </p:sp>
    </p:spTree>
    <p:extLst>
      <p:ext uri="{BB962C8B-B14F-4D97-AF65-F5344CB8AC3E}">
        <p14:creationId xmlns:p14="http://schemas.microsoft.com/office/powerpoint/2010/main" val="206011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069D0-549A-8DEE-B183-DE27503CC2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D9E54F-9441-6F18-E161-97F18B8173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6277018-1105-66A7-6CAB-399A2C9C190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1D96CDC-F9F9-6A74-4E2E-B5D2D2CC067F}"/>
              </a:ext>
            </a:extLst>
          </p:cNvPr>
          <p:cNvSpPr>
            <a:spLocks noGrp="1"/>
          </p:cNvSpPr>
          <p:nvPr>
            <p:ph type="dt" sz="half" idx="10"/>
          </p:nvPr>
        </p:nvSpPr>
        <p:spPr/>
        <p:txBody>
          <a:bodyPr/>
          <a:lstStyle/>
          <a:p>
            <a:fld id="{94466FD7-3AFC-4A39-85EE-E13DE3FA381B}" type="datetimeFigureOut">
              <a:rPr lang="en-US" smtClean="0"/>
              <a:t>2/10/2025</a:t>
            </a:fld>
            <a:endParaRPr lang="en-US"/>
          </a:p>
        </p:txBody>
      </p:sp>
      <p:sp>
        <p:nvSpPr>
          <p:cNvPr id="6" name="Footer Placeholder 5">
            <a:extLst>
              <a:ext uri="{FF2B5EF4-FFF2-40B4-BE49-F238E27FC236}">
                <a16:creationId xmlns:a16="http://schemas.microsoft.com/office/drawing/2014/main" id="{98AC6C7A-82F1-0769-BA04-D09E52739E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153B56-0D3F-674F-50D9-C1A1C6BBEFAD}"/>
              </a:ext>
            </a:extLst>
          </p:cNvPr>
          <p:cNvSpPr>
            <a:spLocks noGrp="1"/>
          </p:cNvSpPr>
          <p:nvPr>
            <p:ph type="sldNum" sz="quarter" idx="12"/>
          </p:nvPr>
        </p:nvSpPr>
        <p:spPr/>
        <p:txBody>
          <a:bodyPr/>
          <a:lstStyle/>
          <a:p>
            <a:fld id="{E91E7A76-F18A-48E2-A212-338D84C7144F}" type="slidenum">
              <a:rPr lang="en-US" smtClean="0"/>
              <a:t>‹#›</a:t>
            </a:fld>
            <a:endParaRPr lang="en-US"/>
          </a:p>
        </p:txBody>
      </p:sp>
    </p:spTree>
    <p:extLst>
      <p:ext uri="{BB962C8B-B14F-4D97-AF65-F5344CB8AC3E}">
        <p14:creationId xmlns:p14="http://schemas.microsoft.com/office/powerpoint/2010/main" val="4167058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99579-596E-0D0C-04F2-D67BE33670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02F3546-37A3-72D9-9D07-8AB24357FF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77555AE-6F4F-AA35-81A8-58EBEF4CBD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5ADECE-10EB-30B9-16E9-C30F72A41A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051CD95-2DED-E35B-603D-9FA8F8425AB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FC8FBBA-B823-7563-7B6E-4E8BE94B7CF9}"/>
              </a:ext>
            </a:extLst>
          </p:cNvPr>
          <p:cNvSpPr>
            <a:spLocks noGrp="1"/>
          </p:cNvSpPr>
          <p:nvPr>
            <p:ph type="dt" sz="half" idx="10"/>
          </p:nvPr>
        </p:nvSpPr>
        <p:spPr/>
        <p:txBody>
          <a:bodyPr/>
          <a:lstStyle/>
          <a:p>
            <a:fld id="{94466FD7-3AFC-4A39-85EE-E13DE3FA381B}" type="datetimeFigureOut">
              <a:rPr lang="en-US" smtClean="0"/>
              <a:t>2/10/2025</a:t>
            </a:fld>
            <a:endParaRPr lang="en-US"/>
          </a:p>
        </p:txBody>
      </p:sp>
      <p:sp>
        <p:nvSpPr>
          <p:cNvPr id="8" name="Footer Placeholder 7">
            <a:extLst>
              <a:ext uri="{FF2B5EF4-FFF2-40B4-BE49-F238E27FC236}">
                <a16:creationId xmlns:a16="http://schemas.microsoft.com/office/drawing/2014/main" id="{BEC1A10C-B867-180F-71E1-8591EA2E3E6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AEFB448-2C4A-099B-83CE-95C874A50161}"/>
              </a:ext>
            </a:extLst>
          </p:cNvPr>
          <p:cNvSpPr>
            <a:spLocks noGrp="1"/>
          </p:cNvSpPr>
          <p:nvPr>
            <p:ph type="sldNum" sz="quarter" idx="12"/>
          </p:nvPr>
        </p:nvSpPr>
        <p:spPr/>
        <p:txBody>
          <a:bodyPr/>
          <a:lstStyle/>
          <a:p>
            <a:fld id="{E91E7A76-F18A-48E2-A212-338D84C7144F}" type="slidenum">
              <a:rPr lang="en-US" smtClean="0"/>
              <a:t>‹#›</a:t>
            </a:fld>
            <a:endParaRPr lang="en-US"/>
          </a:p>
        </p:txBody>
      </p:sp>
    </p:spTree>
    <p:extLst>
      <p:ext uri="{BB962C8B-B14F-4D97-AF65-F5344CB8AC3E}">
        <p14:creationId xmlns:p14="http://schemas.microsoft.com/office/powerpoint/2010/main" val="1470287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F4B0B-F501-0C56-A58D-A7AD80175C8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867FB89-756F-901D-99F3-06D22DD1EEB3}"/>
              </a:ext>
            </a:extLst>
          </p:cNvPr>
          <p:cNvSpPr>
            <a:spLocks noGrp="1"/>
          </p:cNvSpPr>
          <p:nvPr>
            <p:ph type="dt" sz="half" idx="10"/>
          </p:nvPr>
        </p:nvSpPr>
        <p:spPr/>
        <p:txBody>
          <a:bodyPr/>
          <a:lstStyle/>
          <a:p>
            <a:fld id="{94466FD7-3AFC-4A39-85EE-E13DE3FA381B}" type="datetimeFigureOut">
              <a:rPr lang="en-US" smtClean="0"/>
              <a:t>2/10/2025</a:t>
            </a:fld>
            <a:endParaRPr lang="en-US"/>
          </a:p>
        </p:txBody>
      </p:sp>
      <p:sp>
        <p:nvSpPr>
          <p:cNvPr id="4" name="Footer Placeholder 3">
            <a:extLst>
              <a:ext uri="{FF2B5EF4-FFF2-40B4-BE49-F238E27FC236}">
                <a16:creationId xmlns:a16="http://schemas.microsoft.com/office/drawing/2014/main" id="{5A2B0146-13B7-67C5-EE6C-D6C7D810793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31E83D2-6B38-101C-6003-7D21740E28C2}"/>
              </a:ext>
            </a:extLst>
          </p:cNvPr>
          <p:cNvSpPr>
            <a:spLocks noGrp="1"/>
          </p:cNvSpPr>
          <p:nvPr>
            <p:ph type="sldNum" sz="quarter" idx="12"/>
          </p:nvPr>
        </p:nvSpPr>
        <p:spPr/>
        <p:txBody>
          <a:bodyPr/>
          <a:lstStyle/>
          <a:p>
            <a:fld id="{E91E7A76-F18A-48E2-A212-338D84C7144F}" type="slidenum">
              <a:rPr lang="en-US" smtClean="0"/>
              <a:t>‹#›</a:t>
            </a:fld>
            <a:endParaRPr lang="en-US"/>
          </a:p>
        </p:txBody>
      </p:sp>
    </p:spTree>
    <p:extLst>
      <p:ext uri="{BB962C8B-B14F-4D97-AF65-F5344CB8AC3E}">
        <p14:creationId xmlns:p14="http://schemas.microsoft.com/office/powerpoint/2010/main" val="1953638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F4CB89-D764-0F6C-D96A-3AF3D2201308}"/>
              </a:ext>
            </a:extLst>
          </p:cNvPr>
          <p:cNvSpPr>
            <a:spLocks noGrp="1"/>
          </p:cNvSpPr>
          <p:nvPr>
            <p:ph type="dt" sz="half" idx="10"/>
          </p:nvPr>
        </p:nvSpPr>
        <p:spPr/>
        <p:txBody>
          <a:bodyPr/>
          <a:lstStyle/>
          <a:p>
            <a:fld id="{94466FD7-3AFC-4A39-85EE-E13DE3FA381B}" type="datetimeFigureOut">
              <a:rPr lang="en-US" smtClean="0"/>
              <a:t>2/10/2025</a:t>
            </a:fld>
            <a:endParaRPr lang="en-US"/>
          </a:p>
        </p:txBody>
      </p:sp>
      <p:sp>
        <p:nvSpPr>
          <p:cNvPr id="3" name="Footer Placeholder 2">
            <a:extLst>
              <a:ext uri="{FF2B5EF4-FFF2-40B4-BE49-F238E27FC236}">
                <a16:creationId xmlns:a16="http://schemas.microsoft.com/office/drawing/2014/main" id="{E80E216B-26DC-1AEA-8ED6-145D11DFD9E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B2EBB5-58AC-EDD4-48EE-1F40AAD7265D}"/>
              </a:ext>
            </a:extLst>
          </p:cNvPr>
          <p:cNvSpPr>
            <a:spLocks noGrp="1"/>
          </p:cNvSpPr>
          <p:nvPr>
            <p:ph type="sldNum" sz="quarter" idx="12"/>
          </p:nvPr>
        </p:nvSpPr>
        <p:spPr/>
        <p:txBody>
          <a:bodyPr/>
          <a:lstStyle/>
          <a:p>
            <a:fld id="{E91E7A76-F18A-48E2-A212-338D84C7144F}" type="slidenum">
              <a:rPr lang="en-US" smtClean="0"/>
              <a:t>‹#›</a:t>
            </a:fld>
            <a:endParaRPr lang="en-US"/>
          </a:p>
        </p:txBody>
      </p:sp>
    </p:spTree>
    <p:extLst>
      <p:ext uri="{BB962C8B-B14F-4D97-AF65-F5344CB8AC3E}">
        <p14:creationId xmlns:p14="http://schemas.microsoft.com/office/powerpoint/2010/main" val="3482757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A5D86-372F-D071-3D9D-638C6C5D3A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F9AF7B4-0FBC-6554-0963-BB96A1AEA8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681380A-B017-33E4-5375-6D3AB9A1B4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1A3878-7CEC-8135-09A8-5D589644577A}"/>
              </a:ext>
            </a:extLst>
          </p:cNvPr>
          <p:cNvSpPr>
            <a:spLocks noGrp="1"/>
          </p:cNvSpPr>
          <p:nvPr>
            <p:ph type="dt" sz="half" idx="10"/>
          </p:nvPr>
        </p:nvSpPr>
        <p:spPr/>
        <p:txBody>
          <a:bodyPr/>
          <a:lstStyle/>
          <a:p>
            <a:fld id="{94466FD7-3AFC-4A39-85EE-E13DE3FA381B}" type="datetimeFigureOut">
              <a:rPr lang="en-US" smtClean="0"/>
              <a:t>2/10/2025</a:t>
            </a:fld>
            <a:endParaRPr lang="en-US"/>
          </a:p>
        </p:txBody>
      </p:sp>
      <p:sp>
        <p:nvSpPr>
          <p:cNvPr id="6" name="Footer Placeholder 5">
            <a:extLst>
              <a:ext uri="{FF2B5EF4-FFF2-40B4-BE49-F238E27FC236}">
                <a16:creationId xmlns:a16="http://schemas.microsoft.com/office/drawing/2014/main" id="{B5F0C64F-1D84-B8FA-A7D4-C748C009BC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35DC93-329D-CD2E-9E9D-24E25CCC2C38}"/>
              </a:ext>
            </a:extLst>
          </p:cNvPr>
          <p:cNvSpPr>
            <a:spLocks noGrp="1"/>
          </p:cNvSpPr>
          <p:nvPr>
            <p:ph type="sldNum" sz="quarter" idx="12"/>
          </p:nvPr>
        </p:nvSpPr>
        <p:spPr/>
        <p:txBody>
          <a:bodyPr/>
          <a:lstStyle/>
          <a:p>
            <a:fld id="{E91E7A76-F18A-48E2-A212-338D84C7144F}" type="slidenum">
              <a:rPr lang="en-US" smtClean="0"/>
              <a:t>‹#›</a:t>
            </a:fld>
            <a:endParaRPr lang="en-US"/>
          </a:p>
        </p:txBody>
      </p:sp>
    </p:spTree>
    <p:extLst>
      <p:ext uri="{BB962C8B-B14F-4D97-AF65-F5344CB8AC3E}">
        <p14:creationId xmlns:p14="http://schemas.microsoft.com/office/powerpoint/2010/main" val="3744023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C5030-9BD4-3A87-D0CA-D142AE21C8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460AA22-1C76-2287-CE31-542AD94208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B7129A1-53C2-6742-8B4F-504164F18A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A33298-7BD4-471F-764D-E8ED95B3A079}"/>
              </a:ext>
            </a:extLst>
          </p:cNvPr>
          <p:cNvSpPr>
            <a:spLocks noGrp="1"/>
          </p:cNvSpPr>
          <p:nvPr>
            <p:ph type="dt" sz="half" idx="10"/>
          </p:nvPr>
        </p:nvSpPr>
        <p:spPr/>
        <p:txBody>
          <a:bodyPr/>
          <a:lstStyle/>
          <a:p>
            <a:fld id="{94466FD7-3AFC-4A39-85EE-E13DE3FA381B}" type="datetimeFigureOut">
              <a:rPr lang="en-US" smtClean="0"/>
              <a:t>2/10/2025</a:t>
            </a:fld>
            <a:endParaRPr lang="en-US"/>
          </a:p>
        </p:txBody>
      </p:sp>
      <p:sp>
        <p:nvSpPr>
          <p:cNvPr id="6" name="Footer Placeholder 5">
            <a:extLst>
              <a:ext uri="{FF2B5EF4-FFF2-40B4-BE49-F238E27FC236}">
                <a16:creationId xmlns:a16="http://schemas.microsoft.com/office/drawing/2014/main" id="{38EA9EB8-8294-8C43-0B6D-10ECCE9C6E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58C133-C9D5-4D56-67F9-B9145E1AED81}"/>
              </a:ext>
            </a:extLst>
          </p:cNvPr>
          <p:cNvSpPr>
            <a:spLocks noGrp="1"/>
          </p:cNvSpPr>
          <p:nvPr>
            <p:ph type="sldNum" sz="quarter" idx="12"/>
          </p:nvPr>
        </p:nvSpPr>
        <p:spPr/>
        <p:txBody>
          <a:bodyPr/>
          <a:lstStyle/>
          <a:p>
            <a:fld id="{E91E7A76-F18A-48E2-A212-338D84C7144F}" type="slidenum">
              <a:rPr lang="en-US" smtClean="0"/>
              <a:t>‹#›</a:t>
            </a:fld>
            <a:endParaRPr lang="en-US"/>
          </a:p>
        </p:txBody>
      </p:sp>
    </p:spTree>
    <p:extLst>
      <p:ext uri="{BB962C8B-B14F-4D97-AF65-F5344CB8AC3E}">
        <p14:creationId xmlns:p14="http://schemas.microsoft.com/office/powerpoint/2010/main" val="2170304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8D0C32-D29A-44E4-5157-1DA6853AD9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1CF5E22-B840-03CE-2E4D-A5E3BE3798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C51999-505E-7743-4471-B8D2798DAE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4466FD7-3AFC-4A39-85EE-E13DE3FA381B}" type="datetimeFigureOut">
              <a:rPr lang="en-US" smtClean="0"/>
              <a:t>2/10/2025</a:t>
            </a:fld>
            <a:endParaRPr lang="en-US"/>
          </a:p>
        </p:txBody>
      </p:sp>
      <p:sp>
        <p:nvSpPr>
          <p:cNvPr id="5" name="Footer Placeholder 4">
            <a:extLst>
              <a:ext uri="{FF2B5EF4-FFF2-40B4-BE49-F238E27FC236}">
                <a16:creationId xmlns:a16="http://schemas.microsoft.com/office/drawing/2014/main" id="{ACD875A4-ADB9-3A0A-B131-79B667E812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B6D04BB-C298-86CE-9765-B5A61F0A4A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91E7A76-F18A-48E2-A212-338D84C7144F}" type="slidenum">
              <a:rPr lang="en-US" smtClean="0"/>
              <a:t>‹#›</a:t>
            </a:fld>
            <a:endParaRPr lang="en-US"/>
          </a:p>
        </p:txBody>
      </p:sp>
    </p:spTree>
    <p:extLst>
      <p:ext uri="{BB962C8B-B14F-4D97-AF65-F5344CB8AC3E}">
        <p14:creationId xmlns:p14="http://schemas.microsoft.com/office/powerpoint/2010/main" val="20023419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93326E4-8EAB-DF1D-762C-CB4CA61A7061}"/>
              </a:ext>
            </a:extLst>
          </p:cNvPr>
          <p:cNvSpPr txBox="1"/>
          <p:nvPr/>
        </p:nvSpPr>
        <p:spPr>
          <a:xfrm>
            <a:off x="363985" y="733784"/>
            <a:ext cx="11718523" cy="5355312"/>
          </a:xfrm>
          <a:prstGeom prst="rect">
            <a:avLst/>
          </a:prstGeom>
          <a:noFill/>
        </p:spPr>
        <p:txBody>
          <a:bodyPr wrap="square">
            <a:spAutoFit/>
          </a:bodyPr>
          <a:lstStyle/>
          <a:p>
            <a:r>
              <a:rPr lang="en-US" dirty="0"/>
              <a:t>The </a:t>
            </a:r>
            <a:r>
              <a:rPr lang="en-US" b="1" dirty="0"/>
              <a:t>Dog Treat Slinger Design Challenge </a:t>
            </a:r>
            <a:r>
              <a:rPr lang="en-US" dirty="0"/>
              <a:t>provides a hands-on experience for students to explore balanced and unbalanced forces in a real-world context. </a:t>
            </a:r>
          </a:p>
          <a:p>
            <a:endParaRPr lang="en-US" b="1" dirty="0"/>
          </a:p>
          <a:p>
            <a:r>
              <a:rPr lang="en-US" b="1" dirty="0"/>
              <a:t>Understanding Balanced and Unbalanced Forces</a:t>
            </a:r>
          </a:p>
          <a:p>
            <a:endParaRPr lang="en-US" b="1" dirty="0"/>
          </a:p>
          <a:p>
            <a:pPr>
              <a:buFont typeface="+mj-lt"/>
              <a:buAutoNum type="arabicPeriod"/>
            </a:pPr>
            <a:r>
              <a:rPr lang="en-US" b="1" dirty="0"/>
              <a:t>Balanced Forces</a:t>
            </a:r>
            <a:r>
              <a:rPr lang="en-US" dirty="0"/>
              <a:t>:</a:t>
            </a:r>
          </a:p>
          <a:p>
            <a:pPr marL="742950" lvl="1" indent="-285750">
              <a:buFont typeface="+mj-lt"/>
              <a:buAutoNum type="arabicPeriod"/>
            </a:pPr>
            <a:r>
              <a:rPr lang="en-US" dirty="0"/>
              <a:t>When the dog treat is resting on the launcher before being flung, it experiences balanced forces. Gravity pulls it down, but the launcher (e.g., spoon, rubber band mechanism) pushes up with an equal force, keeping it stationary.</a:t>
            </a:r>
          </a:p>
          <a:p>
            <a:pPr marL="742950" lvl="1" indent="-285750">
              <a:buFont typeface="+mj-lt"/>
              <a:buAutoNum type="arabicPeriod"/>
            </a:pPr>
            <a:r>
              <a:rPr lang="en-US" dirty="0"/>
              <a:t>If students design a mechanism where a force is applied but nothing moves (e.g., a poorly constructed slinger where forces cancel out), they will experience firsthand how balanced forces prevent motion.</a:t>
            </a:r>
          </a:p>
          <a:p>
            <a:pPr lvl="1"/>
            <a:endParaRPr lang="en-US" dirty="0"/>
          </a:p>
          <a:p>
            <a:pPr>
              <a:buFont typeface="+mj-lt"/>
              <a:buAutoNum type="arabicPeriod"/>
            </a:pPr>
            <a:r>
              <a:rPr lang="en-US" b="1" dirty="0"/>
              <a:t>Unbalanced Forces and Motion</a:t>
            </a:r>
            <a:r>
              <a:rPr lang="en-US" dirty="0"/>
              <a:t>:</a:t>
            </a:r>
          </a:p>
          <a:p>
            <a:pPr marL="742950" lvl="1" indent="-285750">
              <a:buFont typeface="+mj-lt"/>
              <a:buAutoNum type="arabicPeriod"/>
            </a:pPr>
            <a:r>
              <a:rPr lang="en-US" dirty="0"/>
              <a:t>When students activate their slinger (e.g., by releasing a stretched rubber band), an unbalanced force is applied to the treat, causing it to accelerate in a particular direction.</a:t>
            </a:r>
          </a:p>
          <a:p>
            <a:pPr marL="742950" lvl="1" indent="-285750">
              <a:buFont typeface="+mj-lt"/>
              <a:buAutoNum type="arabicPeriod"/>
            </a:pPr>
            <a:r>
              <a:rPr lang="en-US" dirty="0"/>
              <a:t>The greater the force applied (e.g., by increasing tension in a rubber band or using a lever mechanism), the farther the treat will travel.</a:t>
            </a:r>
          </a:p>
          <a:p>
            <a:pPr marL="742950" lvl="1" indent="-285750">
              <a:buFont typeface="+mj-lt"/>
              <a:buAutoNum type="arabicPeriod"/>
            </a:pPr>
            <a:r>
              <a:rPr lang="en-US" dirty="0"/>
              <a:t>Friction and air resistance will eventually slow down the treat, demonstrating how opposing unbalanced forces influence motion.</a:t>
            </a:r>
          </a:p>
        </p:txBody>
      </p:sp>
    </p:spTree>
    <p:extLst>
      <p:ext uri="{BB962C8B-B14F-4D97-AF65-F5344CB8AC3E}">
        <p14:creationId xmlns:p14="http://schemas.microsoft.com/office/powerpoint/2010/main" val="2941102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5AE7B92-80B3-3113-4049-DC30454E651D}"/>
              </a:ext>
            </a:extLst>
          </p:cNvPr>
          <p:cNvSpPr txBox="1"/>
          <p:nvPr/>
        </p:nvSpPr>
        <p:spPr>
          <a:xfrm>
            <a:off x="514905" y="701660"/>
            <a:ext cx="11310151" cy="5078313"/>
          </a:xfrm>
          <a:prstGeom prst="rect">
            <a:avLst/>
          </a:prstGeom>
          <a:noFill/>
        </p:spPr>
        <p:txBody>
          <a:bodyPr wrap="square">
            <a:spAutoFit/>
          </a:bodyPr>
          <a:lstStyle/>
          <a:p>
            <a:r>
              <a:rPr lang="en-US" b="1" dirty="0"/>
              <a:t>Engineering Design and Experimentation</a:t>
            </a:r>
          </a:p>
          <a:p>
            <a:endParaRPr lang="en-US" b="1" dirty="0"/>
          </a:p>
          <a:p>
            <a:pPr marL="285750" indent="-285750">
              <a:buFont typeface="Arial" panose="020B0604020202020204" pitchFamily="34" charset="0"/>
              <a:buChar char="•"/>
            </a:pPr>
            <a:r>
              <a:rPr lang="en-US" b="1" dirty="0"/>
              <a:t>Trial and Error</a:t>
            </a:r>
            <a:r>
              <a:rPr lang="en-US" dirty="0"/>
              <a:t>: Students will test different designs and observe how varying forces (e.g., different rubber band strengths, lever lengths) affect the distance of the launched treat.</a:t>
            </a:r>
          </a:p>
          <a:p>
            <a:pPr marL="285750" indent="-285750">
              <a:buFont typeface="Arial" panose="020B0604020202020204" pitchFamily="34" charset="0"/>
              <a:buChar char="•"/>
            </a:pPr>
            <a:r>
              <a:rPr lang="en-US" b="1" dirty="0"/>
              <a:t>Data Collection and Predictions</a:t>
            </a:r>
            <a:r>
              <a:rPr lang="en-US" dirty="0"/>
              <a:t>: By recording how far their treat travels and creating a line plot, they can identify patterns and predict future motion.</a:t>
            </a:r>
          </a:p>
          <a:p>
            <a:pPr marL="285750" indent="-285750">
              <a:buFont typeface="Arial" panose="020B0604020202020204" pitchFamily="34" charset="0"/>
              <a:buChar char="•"/>
            </a:pPr>
            <a:r>
              <a:rPr lang="en-US" b="1" dirty="0"/>
              <a:t>Iterative Improvements</a:t>
            </a:r>
            <a:r>
              <a:rPr lang="en-US" dirty="0"/>
              <a:t>: Observing when their launcher fails (e.g., not enough force or too much resistance) helps students refine their understanding of how forces interact.</a:t>
            </a:r>
          </a:p>
          <a:p>
            <a:endParaRPr lang="en-US" b="1" dirty="0"/>
          </a:p>
          <a:p>
            <a:r>
              <a:rPr lang="en-US" b="1" dirty="0"/>
              <a:t>Scaling for Older Grades - </a:t>
            </a:r>
            <a:r>
              <a:rPr lang="en-US" dirty="0"/>
              <a:t>students will develop a concrete understanding of how balanced and unbalanced forces affect motion, strengthening their ability to analyze and predict force-related interactions in everyday life.</a:t>
            </a:r>
          </a:p>
          <a:p>
            <a:endParaRPr lang="en-US" b="1" dirty="0"/>
          </a:p>
          <a:p>
            <a:pPr marL="285750" indent="-285750">
              <a:buFont typeface="Arial" panose="020B0604020202020204" pitchFamily="34" charset="0"/>
              <a:buChar char="•"/>
            </a:pPr>
            <a:r>
              <a:rPr lang="en-US" b="1" dirty="0"/>
              <a:t>Newton’s Laws in Action</a:t>
            </a:r>
          </a:p>
          <a:p>
            <a:pPr marL="285750" indent="-285750">
              <a:buFont typeface="Arial" panose="020B0604020202020204" pitchFamily="34" charset="0"/>
              <a:buChar char="•"/>
            </a:pPr>
            <a:r>
              <a:rPr lang="en-US" b="1" dirty="0"/>
              <a:t>Newton’s First Law (Inertia)</a:t>
            </a:r>
            <a:r>
              <a:rPr lang="en-US" dirty="0"/>
              <a:t>: The treat remains at rest until an unbalanced force propels it forward.</a:t>
            </a:r>
          </a:p>
          <a:p>
            <a:pPr marL="285750" indent="-285750">
              <a:buFont typeface="Arial" panose="020B0604020202020204" pitchFamily="34" charset="0"/>
              <a:buChar char="•"/>
            </a:pPr>
            <a:r>
              <a:rPr lang="en-US" b="1" dirty="0"/>
              <a:t>Newton’s Second Law (F = ma)</a:t>
            </a:r>
            <a:r>
              <a:rPr lang="en-US" dirty="0"/>
              <a:t>: The force applied by the launcher affects the acceleration of the treat, helping students see how stronger forces result in farther launches.</a:t>
            </a:r>
          </a:p>
          <a:p>
            <a:pPr marL="285750" indent="-285750">
              <a:buFont typeface="Arial" panose="020B0604020202020204" pitchFamily="34" charset="0"/>
              <a:buChar char="•"/>
            </a:pPr>
            <a:r>
              <a:rPr lang="en-US" b="1" dirty="0"/>
              <a:t>Newton’s Third Law (Action-Reaction)</a:t>
            </a:r>
            <a:r>
              <a:rPr lang="en-US" dirty="0"/>
              <a:t>: As the launcher pushes the treat forward, the treat exerts an equal and opposite force on the launcher.</a:t>
            </a:r>
          </a:p>
        </p:txBody>
      </p:sp>
    </p:spTree>
    <p:extLst>
      <p:ext uri="{BB962C8B-B14F-4D97-AF65-F5344CB8AC3E}">
        <p14:creationId xmlns:p14="http://schemas.microsoft.com/office/powerpoint/2010/main" val="3024332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3AF18E2-7C49-FA24-CE09-A34531060094}"/>
              </a:ext>
            </a:extLst>
          </p:cNvPr>
          <p:cNvSpPr txBox="1"/>
          <p:nvPr/>
        </p:nvSpPr>
        <p:spPr>
          <a:xfrm>
            <a:off x="694677" y="364854"/>
            <a:ext cx="10615474" cy="4524315"/>
          </a:xfrm>
          <a:prstGeom prst="rect">
            <a:avLst/>
          </a:prstGeom>
          <a:noFill/>
        </p:spPr>
        <p:txBody>
          <a:bodyPr wrap="square">
            <a:spAutoFit/>
          </a:bodyPr>
          <a:lstStyle/>
          <a:p>
            <a:r>
              <a:rPr lang="en-US" dirty="0"/>
              <a:t>The </a:t>
            </a:r>
            <a:r>
              <a:rPr lang="en-US" b="1" dirty="0"/>
              <a:t>Dog Treat Slinger Design Challenge </a:t>
            </a:r>
            <a:r>
              <a:rPr lang="en-US" dirty="0"/>
              <a:t>integrates math through measurement, data collection, financial literacy, and graphical representation, helping students develop key mathematical skills. </a:t>
            </a:r>
          </a:p>
          <a:p>
            <a:endParaRPr lang="en-US" dirty="0"/>
          </a:p>
          <a:p>
            <a:r>
              <a:rPr lang="en-US" b="1" dirty="0"/>
              <a:t>Measurement &amp; Data Analysis</a:t>
            </a:r>
          </a:p>
          <a:p>
            <a:endParaRPr lang="en-US" b="1" dirty="0"/>
          </a:p>
          <a:p>
            <a:pPr>
              <a:buFont typeface="+mj-lt"/>
              <a:buAutoNum type="arabicPeriod"/>
            </a:pPr>
            <a:r>
              <a:rPr lang="en-US" b="1" dirty="0"/>
              <a:t>  Measuring Distances</a:t>
            </a:r>
            <a:endParaRPr lang="en-US" dirty="0"/>
          </a:p>
          <a:p>
            <a:pPr marL="742950" lvl="1" indent="-285750">
              <a:buFont typeface="+mj-lt"/>
              <a:buAutoNum type="arabicPeriod"/>
            </a:pPr>
            <a:r>
              <a:rPr lang="en-US" dirty="0"/>
              <a:t>Students will use rulers or measuring tapes to record how far their dog treat is launched.</a:t>
            </a:r>
          </a:p>
          <a:p>
            <a:pPr marL="742950" lvl="1" indent="-285750">
              <a:buFont typeface="+mj-lt"/>
              <a:buAutoNum type="arabicPeriod"/>
            </a:pPr>
            <a:r>
              <a:rPr lang="en-US" dirty="0"/>
              <a:t>They will measure in inches, using halves and quarters, aligning with the </a:t>
            </a:r>
            <a:r>
              <a:rPr lang="en-US" b="1" dirty="0"/>
              <a:t>3rd-grade math standard (AR.Math.Content.3.MD.B.4)</a:t>
            </a:r>
            <a:r>
              <a:rPr lang="en-US" dirty="0"/>
              <a:t> for measuring lengths with fractional units.</a:t>
            </a:r>
          </a:p>
          <a:p>
            <a:pPr lvl="1"/>
            <a:endParaRPr lang="en-US" dirty="0"/>
          </a:p>
          <a:p>
            <a:pPr>
              <a:buFont typeface="+mj-lt"/>
              <a:buAutoNum type="arabicPeriod"/>
            </a:pPr>
            <a:r>
              <a:rPr lang="en-US" b="1" dirty="0"/>
              <a:t>  Creating a Line Plot</a:t>
            </a:r>
            <a:endParaRPr lang="en-US" dirty="0"/>
          </a:p>
          <a:p>
            <a:pPr marL="742950" lvl="1" indent="-285750">
              <a:buFont typeface="+mj-lt"/>
              <a:buAutoNum type="arabicPeriod"/>
            </a:pPr>
            <a:r>
              <a:rPr lang="en-US" dirty="0"/>
              <a:t>After multiple trials, students will plot their data on a </a:t>
            </a:r>
            <a:r>
              <a:rPr lang="en-US" b="1" dirty="0"/>
              <a:t>line plot</a:t>
            </a:r>
            <a:r>
              <a:rPr lang="en-US" dirty="0"/>
              <a:t>, marking distances along a number line.</a:t>
            </a:r>
          </a:p>
          <a:p>
            <a:pPr marL="742950" lvl="1" indent="-285750">
              <a:buFont typeface="+mj-lt"/>
              <a:buAutoNum type="arabicPeriod"/>
            </a:pPr>
            <a:r>
              <a:rPr lang="en-US" dirty="0"/>
              <a:t>This allows them to visually compare different launch distances and recognize patterns in their results.</a:t>
            </a:r>
          </a:p>
          <a:p>
            <a:endParaRPr lang="en-US" dirty="0"/>
          </a:p>
        </p:txBody>
      </p:sp>
    </p:spTree>
    <p:extLst>
      <p:ext uri="{BB962C8B-B14F-4D97-AF65-F5344CB8AC3E}">
        <p14:creationId xmlns:p14="http://schemas.microsoft.com/office/powerpoint/2010/main" val="469560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FA71871-34C5-7DD1-5045-A8C5EA579908}"/>
              </a:ext>
            </a:extLst>
          </p:cNvPr>
          <p:cNvSpPr txBox="1"/>
          <p:nvPr/>
        </p:nvSpPr>
        <p:spPr>
          <a:xfrm>
            <a:off x="372862" y="753563"/>
            <a:ext cx="11514338" cy="4801314"/>
          </a:xfrm>
          <a:prstGeom prst="rect">
            <a:avLst/>
          </a:prstGeom>
          <a:noFill/>
        </p:spPr>
        <p:txBody>
          <a:bodyPr wrap="square">
            <a:spAutoFit/>
          </a:bodyPr>
          <a:lstStyle/>
          <a:p>
            <a:r>
              <a:rPr lang="en-US" b="1" dirty="0"/>
              <a:t>Data Interpretation &amp; Predictions</a:t>
            </a:r>
          </a:p>
          <a:p>
            <a:endParaRPr lang="en-US" b="1" dirty="0"/>
          </a:p>
          <a:p>
            <a:pPr>
              <a:buFont typeface="Arial" panose="020B0604020202020204" pitchFamily="34" charset="0"/>
              <a:buChar char="•"/>
            </a:pPr>
            <a:r>
              <a:rPr lang="en-US" b="1" dirty="0"/>
              <a:t>  Identifying Trends</a:t>
            </a:r>
            <a:r>
              <a:rPr lang="en-US" dirty="0"/>
              <a:t>: Students will analyze their line plot to determine:</a:t>
            </a:r>
          </a:p>
          <a:p>
            <a:pPr marL="742950" lvl="1" indent="-285750">
              <a:buFont typeface="Arial" panose="020B0604020202020204" pitchFamily="34" charset="0"/>
              <a:buChar char="•"/>
            </a:pPr>
            <a:r>
              <a:rPr lang="en-US" dirty="0"/>
              <a:t>Which design features resulted in longer launches?</a:t>
            </a:r>
          </a:p>
          <a:p>
            <a:pPr marL="742950" lvl="1" indent="-285750">
              <a:buFont typeface="Arial" panose="020B0604020202020204" pitchFamily="34" charset="0"/>
              <a:buChar char="•"/>
            </a:pPr>
            <a:r>
              <a:rPr lang="en-US" dirty="0"/>
              <a:t>How much variation exists between trials?</a:t>
            </a:r>
          </a:p>
          <a:p>
            <a:pPr>
              <a:buFont typeface="Arial" panose="020B0604020202020204" pitchFamily="34" charset="0"/>
              <a:buChar char="•"/>
            </a:pPr>
            <a:r>
              <a:rPr lang="en-US" b="1" dirty="0"/>
              <a:t>  Using Data to Make Predictions</a:t>
            </a:r>
            <a:r>
              <a:rPr lang="en-US" dirty="0"/>
              <a:t>: By identifying the range and average of their launch distances, they can predict </a:t>
            </a:r>
          </a:p>
          <a:p>
            <a:r>
              <a:rPr lang="en-US" dirty="0"/>
              <a:t>   how small adjustments (e.g., increasing tension or changing angles) might impact performance.</a:t>
            </a:r>
          </a:p>
          <a:p>
            <a:endParaRPr lang="en-US" b="1" dirty="0"/>
          </a:p>
          <a:p>
            <a:r>
              <a:rPr lang="en-US" b="1" dirty="0"/>
              <a:t>Budgeting &amp; Computational Math</a:t>
            </a:r>
          </a:p>
          <a:p>
            <a:endParaRPr lang="en-US" b="1" dirty="0"/>
          </a:p>
          <a:p>
            <a:pPr>
              <a:buFont typeface="Arial" panose="020B0604020202020204" pitchFamily="34" charset="0"/>
              <a:buChar char="•"/>
            </a:pPr>
            <a:r>
              <a:rPr lang="en-US" b="1" dirty="0"/>
              <a:t>  Budget Constraints</a:t>
            </a:r>
            <a:r>
              <a:rPr lang="en-US" dirty="0"/>
              <a:t>: Since students have a $10.00 budget, they must:</a:t>
            </a:r>
          </a:p>
          <a:p>
            <a:pPr marL="742950" lvl="1" indent="-285750">
              <a:buFont typeface="Arial" panose="020B0604020202020204" pitchFamily="34" charset="0"/>
              <a:buChar char="•"/>
            </a:pPr>
            <a:r>
              <a:rPr lang="en-US" b="1" dirty="0"/>
              <a:t>Add and subtract</a:t>
            </a:r>
            <a:r>
              <a:rPr lang="en-US" dirty="0"/>
              <a:t> to stay within budget.</a:t>
            </a:r>
          </a:p>
          <a:p>
            <a:pPr marL="742950" lvl="1" indent="-285750">
              <a:buFont typeface="Arial" panose="020B0604020202020204" pitchFamily="34" charset="0"/>
              <a:buChar char="•"/>
            </a:pPr>
            <a:r>
              <a:rPr lang="en-US" b="1" dirty="0"/>
              <a:t>Compare material costs</a:t>
            </a:r>
            <a:r>
              <a:rPr lang="en-US" dirty="0"/>
              <a:t> to make cost-effective design choices.</a:t>
            </a:r>
          </a:p>
          <a:p>
            <a:pPr lvl="1"/>
            <a:endParaRPr lang="en-US" dirty="0"/>
          </a:p>
          <a:p>
            <a:pPr>
              <a:buFont typeface="Arial" panose="020B0604020202020204" pitchFamily="34" charset="0"/>
              <a:buChar char="•"/>
            </a:pPr>
            <a:r>
              <a:rPr lang="en-US" b="1" dirty="0"/>
              <a:t>  Multiplication &amp; Division</a:t>
            </a:r>
            <a:r>
              <a:rPr lang="en-US" dirty="0"/>
              <a:t>: If students decide to buy multiple units of a material, they will apply multiplication.</a:t>
            </a:r>
          </a:p>
          <a:p>
            <a:endParaRPr lang="en-US" dirty="0"/>
          </a:p>
          <a:p>
            <a:pPr>
              <a:buFont typeface="Arial" panose="020B0604020202020204" pitchFamily="34" charset="0"/>
              <a:buChar char="•"/>
            </a:pPr>
            <a:r>
              <a:rPr lang="en-US" b="1" dirty="0"/>
              <a:t>  Decimals &amp; Money Management</a:t>
            </a:r>
            <a:r>
              <a:rPr lang="en-US" dirty="0"/>
              <a:t>: Handling cents and dollars introduces real-world decimal operations.</a:t>
            </a:r>
          </a:p>
        </p:txBody>
      </p:sp>
    </p:spTree>
    <p:extLst>
      <p:ext uri="{BB962C8B-B14F-4D97-AF65-F5344CB8AC3E}">
        <p14:creationId xmlns:p14="http://schemas.microsoft.com/office/powerpoint/2010/main" val="862177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TotalTime>
  <Words>693</Words>
  <Application>Microsoft Office PowerPoint</Application>
  <PresentationFormat>Widescreen</PresentationFormat>
  <Paragraphs>52</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Aptos</vt:lpstr>
      <vt:lpstr>Aptos Display</vt:lpstr>
      <vt:lpstr>Arial</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Vinson R Carter</dc:creator>
  <cp:lastModifiedBy>Vinson R Carter</cp:lastModifiedBy>
  <cp:revision>2</cp:revision>
  <dcterms:created xsi:type="dcterms:W3CDTF">2025-02-10T22:17:12Z</dcterms:created>
  <dcterms:modified xsi:type="dcterms:W3CDTF">2025-02-10T22:24:21Z</dcterms:modified>
</cp:coreProperties>
</file>