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3" r:id="rId2"/>
    <p:sldId id="294" r:id="rId3"/>
    <p:sldId id="282" r:id="rId4"/>
    <p:sldId id="299" r:id="rId5"/>
    <p:sldId id="298" r:id="rId6"/>
    <p:sldId id="283" r:id="rId7"/>
    <p:sldId id="296" r:id="rId8"/>
    <p:sldId id="291" r:id="rId9"/>
    <p:sldId id="292" r:id="rId10"/>
    <p:sldId id="301" r:id="rId11"/>
    <p:sldId id="302" r:id="rId12"/>
    <p:sldId id="300" r:id="rId13"/>
    <p:sldId id="261" r:id="rId14"/>
    <p:sldId id="262" r:id="rId15"/>
    <p:sldId id="258" r:id="rId16"/>
    <p:sldId id="257" r:id="rId17"/>
    <p:sldId id="256" r:id="rId18"/>
    <p:sldId id="304" r:id="rId19"/>
    <p:sldId id="305" r:id="rId20"/>
    <p:sldId id="306" r:id="rId21"/>
    <p:sldId id="308" r:id="rId22"/>
    <p:sldId id="315" r:id="rId23"/>
    <p:sldId id="316" r:id="rId24"/>
    <p:sldId id="317" r:id="rId25"/>
    <p:sldId id="318" r:id="rId26"/>
    <p:sldId id="319" r:id="rId27"/>
    <p:sldId id="320" r:id="rId28"/>
    <p:sldId id="321" r:id="rId29"/>
    <p:sldId id="326" r:id="rId30"/>
    <p:sldId id="310" r:id="rId31"/>
    <p:sldId id="327" r:id="rId32"/>
    <p:sldId id="323" r:id="rId33"/>
    <p:sldId id="324" r:id="rId3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E79CA0EF-9F5D-4173-A253-EB71F1A74E9F}" type="datetimeFigureOut">
              <a:rPr lang="en-US" smtClean="0"/>
              <a:t>11/18/2024</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D4111D5-A5BA-4C36-8C98-2517AE79D560}" type="slidenum">
              <a:rPr lang="en-US" smtClean="0"/>
              <a:t>‹#›</a:t>
            </a:fld>
            <a:endParaRPr lang="en-US"/>
          </a:p>
        </p:txBody>
      </p:sp>
    </p:spTree>
    <p:extLst>
      <p:ext uri="{BB962C8B-B14F-4D97-AF65-F5344CB8AC3E}">
        <p14:creationId xmlns:p14="http://schemas.microsoft.com/office/powerpoint/2010/main" val="1753123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9FBD9DE4-81FE-4593-9479-91F01AE91823}" type="datetimeFigureOut">
              <a:rPr lang="en-US" smtClean="0"/>
              <a:t>11/18/2024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8703CA72-C3D5-48F8-89B3-1BACB4A361BE}" type="slidenum">
              <a:rPr lang="en-US" smtClean="0"/>
              <a:t>‹#›</a:t>
            </a:fld>
            <a:endParaRPr lang="en-US"/>
          </a:p>
        </p:txBody>
      </p:sp>
    </p:spTree>
    <p:extLst>
      <p:ext uri="{BB962C8B-B14F-4D97-AF65-F5344CB8AC3E}">
        <p14:creationId xmlns:p14="http://schemas.microsoft.com/office/powerpoint/2010/main" val="16475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B064A1F-8BCE-4D1A-82BD-B7C4954C26D0}" type="slidenum">
              <a:rPr lang="en-US"/>
              <a:pPr/>
              <a:t>3</a:t>
            </a:fld>
            <a:endParaRPr lang="en-US"/>
          </a:p>
        </p:txBody>
      </p:sp>
      <p:sp>
        <p:nvSpPr>
          <p:cNvPr id="1213442" name="Rectangle 2"/>
          <p:cNvSpPr>
            <a:spLocks noGrp="1" noRot="1" noChangeAspect="1" noChangeArrowheads="1" noTextEdit="1"/>
          </p:cNvSpPr>
          <p:nvPr>
            <p:ph type="sldImg"/>
          </p:nvPr>
        </p:nvSpPr>
        <p:spPr>
          <a:ln/>
        </p:spPr>
      </p:sp>
      <p:sp>
        <p:nvSpPr>
          <p:cNvPr id="1213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199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B064A1F-8BCE-4D1A-82BD-B7C4954C26D0}" type="slidenum">
              <a:rPr lang="en-US"/>
              <a:pPr/>
              <a:t>4</a:t>
            </a:fld>
            <a:endParaRPr lang="en-US"/>
          </a:p>
        </p:txBody>
      </p:sp>
      <p:sp>
        <p:nvSpPr>
          <p:cNvPr id="1213442" name="Rectangle 2"/>
          <p:cNvSpPr>
            <a:spLocks noGrp="1" noRot="1" noChangeAspect="1" noChangeArrowheads="1" noTextEdit="1"/>
          </p:cNvSpPr>
          <p:nvPr>
            <p:ph type="sldImg"/>
          </p:nvPr>
        </p:nvSpPr>
        <p:spPr>
          <a:ln/>
        </p:spPr>
      </p:sp>
      <p:sp>
        <p:nvSpPr>
          <p:cNvPr id="1213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241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B064A1F-8BCE-4D1A-82BD-B7C4954C26D0}" type="slidenum">
              <a:rPr lang="en-US"/>
              <a:pPr/>
              <a:t>5</a:t>
            </a:fld>
            <a:endParaRPr lang="en-US"/>
          </a:p>
        </p:txBody>
      </p:sp>
      <p:sp>
        <p:nvSpPr>
          <p:cNvPr id="1213442" name="Rectangle 2"/>
          <p:cNvSpPr>
            <a:spLocks noGrp="1" noRot="1" noChangeAspect="1" noChangeArrowheads="1" noTextEdit="1"/>
          </p:cNvSpPr>
          <p:nvPr>
            <p:ph type="sldImg"/>
          </p:nvPr>
        </p:nvSpPr>
        <p:spPr>
          <a:ln/>
        </p:spPr>
      </p:sp>
      <p:sp>
        <p:nvSpPr>
          <p:cNvPr id="1213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305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A7812B6-10A3-4578-9848-76695E6364D0}" type="slidenum">
              <a:rPr lang="en-US"/>
              <a:pPr/>
              <a:t>6</a:t>
            </a:fld>
            <a:endParaRPr lang="en-US"/>
          </a:p>
        </p:txBody>
      </p:sp>
      <p:sp>
        <p:nvSpPr>
          <p:cNvPr id="1214466" name="Rectangle 2"/>
          <p:cNvSpPr>
            <a:spLocks noGrp="1" noRot="1" noChangeAspect="1" noChangeArrowheads="1" noTextEdit="1"/>
          </p:cNvSpPr>
          <p:nvPr>
            <p:ph type="sldImg"/>
          </p:nvPr>
        </p:nvSpPr>
        <p:spPr>
          <a:ln/>
        </p:spPr>
      </p:sp>
      <p:sp>
        <p:nvSpPr>
          <p:cNvPr id="121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772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A7812B6-10A3-4578-9848-76695E6364D0}" type="slidenum">
              <a:rPr lang="en-US"/>
              <a:pPr/>
              <a:t>7</a:t>
            </a:fld>
            <a:endParaRPr lang="en-US"/>
          </a:p>
        </p:txBody>
      </p:sp>
      <p:sp>
        <p:nvSpPr>
          <p:cNvPr id="1214466" name="Rectangle 2"/>
          <p:cNvSpPr>
            <a:spLocks noGrp="1" noRot="1" noChangeAspect="1" noChangeArrowheads="1" noTextEdit="1"/>
          </p:cNvSpPr>
          <p:nvPr>
            <p:ph type="sldImg"/>
          </p:nvPr>
        </p:nvSpPr>
        <p:spPr>
          <a:ln/>
        </p:spPr>
      </p:sp>
      <p:sp>
        <p:nvSpPr>
          <p:cNvPr id="121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399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defRPr>
            </a:lvl1pPr>
            <a:lvl2pPr marL="757066" indent="-291179" defTabSz="947950">
              <a:defRPr>
                <a:solidFill>
                  <a:schemeClr val="tx1"/>
                </a:solidFill>
                <a:latin typeface="Arial" panose="020B0604020202020204" pitchFamily="34" charset="0"/>
              </a:defRPr>
            </a:lvl2pPr>
            <a:lvl3pPr marL="1164717" indent="-232943" defTabSz="947950">
              <a:defRPr>
                <a:solidFill>
                  <a:schemeClr val="tx1"/>
                </a:solidFill>
                <a:latin typeface="Arial" panose="020B0604020202020204" pitchFamily="34" charset="0"/>
              </a:defRPr>
            </a:lvl3pPr>
            <a:lvl4pPr marL="1630604" indent="-232943" defTabSz="947950">
              <a:defRPr>
                <a:solidFill>
                  <a:schemeClr val="tx1"/>
                </a:solidFill>
                <a:latin typeface="Arial" panose="020B0604020202020204" pitchFamily="34" charset="0"/>
              </a:defRPr>
            </a:lvl4pPr>
            <a:lvl5pPr marL="2096491" indent="-232943" defTabSz="947950">
              <a:defRPr>
                <a:solidFill>
                  <a:schemeClr val="tx1"/>
                </a:solidFill>
                <a:latin typeface="Arial" panose="020B0604020202020204" pitchFamily="34" charset="0"/>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defRPr>
            </a:lvl9pPr>
          </a:lstStyle>
          <a:p>
            <a:fld id="{0CBDD2A9-67F5-4164-AC64-FC168157275F}" type="slidenum">
              <a:rPr lang="en-US" altLang="en-US" smtClean="0"/>
              <a:pPr/>
              <a:t>8</a:t>
            </a:fld>
            <a:endParaRPr lang="en-US" altLang="en-US"/>
          </a:p>
        </p:txBody>
      </p:sp>
    </p:spTree>
    <p:extLst>
      <p:ext uri="{BB962C8B-B14F-4D97-AF65-F5344CB8AC3E}">
        <p14:creationId xmlns:p14="http://schemas.microsoft.com/office/powerpoint/2010/main" val="23342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defRPr>
            </a:lvl1pPr>
            <a:lvl2pPr marL="757066" indent="-291179" defTabSz="947950">
              <a:defRPr>
                <a:solidFill>
                  <a:schemeClr val="tx1"/>
                </a:solidFill>
                <a:latin typeface="Arial" panose="020B0604020202020204" pitchFamily="34" charset="0"/>
              </a:defRPr>
            </a:lvl2pPr>
            <a:lvl3pPr marL="1164717" indent="-232943" defTabSz="947950">
              <a:defRPr>
                <a:solidFill>
                  <a:schemeClr val="tx1"/>
                </a:solidFill>
                <a:latin typeface="Arial" panose="020B0604020202020204" pitchFamily="34" charset="0"/>
              </a:defRPr>
            </a:lvl3pPr>
            <a:lvl4pPr marL="1630604" indent="-232943" defTabSz="947950">
              <a:defRPr>
                <a:solidFill>
                  <a:schemeClr val="tx1"/>
                </a:solidFill>
                <a:latin typeface="Arial" panose="020B0604020202020204" pitchFamily="34" charset="0"/>
              </a:defRPr>
            </a:lvl4pPr>
            <a:lvl5pPr marL="2096491" indent="-232943" defTabSz="947950">
              <a:defRPr>
                <a:solidFill>
                  <a:schemeClr val="tx1"/>
                </a:solidFill>
                <a:latin typeface="Arial" panose="020B0604020202020204" pitchFamily="34" charset="0"/>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defRPr>
            </a:lvl9pPr>
          </a:lstStyle>
          <a:p>
            <a:fld id="{1888466B-1609-4EEC-89B1-D829E05F4038}" type="slidenum">
              <a:rPr lang="en-US" altLang="en-US" smtClean="0"/>
              <a:pPr/>
              <a:t>9</a:t>
            </a:fld>
            <a:endParaRPr lang="en-US" altLang="en-US"/>
          </a:p>
        </p:txBody>
      </p:sp>
    </p:spTree>
    <p:extLst>
      <p:ext uri="{BB962C8B-B14F-4D97-AF65-F5344CB8AC3E}">
        <p14:creationId xmlns:p14="http://schemas.microsoft.com/office/powerpoint/2010/main" val="187864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3CA72-C3D5-48F8-89B3-1BACB4A361BE}" type="slidenum">
              <a:rPr lang="en-US" smtClean="0"/>
              <a:t>32</a:t>
            </a:fld>
            <a:endParaRPr lang="en-US"/>
          </a:p>
        </p:txBody>
      </p:sp>
    </p:spTree>
    <p:extLst>
      <p:ext uri="{BB962C8B-B14F-4D97-AF65-F5344CB8AC3E}">
        <p14:creationId xmlns:p14="http://schemas.microsoft.com/office/powerpoint/2010/main" val="200461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F8A2C9-EC81-40B9-A0A9-FE8669520AAE}"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263486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73584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19927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76721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8A2C9-EC81-40B9-A0A9-FE8669520AAE}"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56465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8A2C9-EC81-40B9-A0A9-FE8669520AAE}"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36548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8A2C9-EC81-40B9-A0A9-FE8669520AAE}"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203278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8A2C9-EC81-40B9-A0A9-FE8669520AAE}"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69854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8A2C9-EC81-40B9-A0A9-FE8669520AAE}"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37752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8A2C9-EC81-40B9-A0A9-FE8669520AAE}"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63104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8A2C9-EC81-40B9-A0A9-FE8669520AAE}"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60002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8A2C9-EC81-40B9-A0A9-FE8669520AAE}" type="datetimeFigureOut">
              <a:rPr lang="en-US" smtClean="0"/>
              <a:t>11/18/2024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27F99-72D2-4B05-8936-D19E0BDB5FA3}" type="slidenum">
              <a:rPr lang="en-US" smtClean="0"/>
              <a:t>‹#›</a:t>
            </a:fld>
            <a:endParaRPr lang="en-US"/>
          </a:p>
        </p:txBody>
      </p:sp>
    </p:spTree>
    <p:extLst>
      <p:ext uri="{BB962C8B-B14F-4D97-AF65-F5344CB8AC3E}">
        <p14:creationId xmlns:p14="http://schemas.microsoft.com/office/powerpoint/2010/main" val="171768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bestpopupbooks.com/pop-up-templates/" TargetMode="External"/><Relationship Id="rId2" Type="http://schemas.openxmlformats.org/officeDocument/2006/relationships/hyperlink" Target="http://www.childrensengineering.com/linkspopups.htm" TargetMode="External"/><Relationship Id="rId1" Type="http://schemas.openxmlformats.org/officeDocument/2006/relationships/slideLayout" Target="../slideLayouts/slideLayout7.xml"/><Relationship Id="rId4" Type="http://schemas.openxmlformats.org/officeDocument/2006/relationships/hyperlink" Target="https://www.youtube.com/channel/UCx2M2bGHtXBszG6tuR_NIbQ"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hyperlink" Target="https://know.make.do/" TargetMode="External"/><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gif"/><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gif"/></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610600" cy="1470025"/>
          </a:xfrm>
        </p:spPr>
        <p:txBody>
          <a:bodyPr>
            <a:normAutofit fontScale="90000"/>
          </a:bodyPr>
          <a:lstStyle/>
          <a:p>
            <a:pPr algn="l"/>
            <a:r>
              <a:rPr lang="en-US" sz="6000" dirty="0">
                <a:latin typeface="Arial Black" panose="020B0A04020102020204" pitchFamily="34" charset="0"/>
              </a:rPr>
              <a:t>Introduction to </a:t>
            </a:r>
            <a:br>
              <a:rPr lang="en-US" sz="6000" dirty="0">
                <a:latin typeface="Arial Black" panose="020B0A04020102020204" pitchFamily="34" charset="0"/>
              </a:rPr>
            </a:br>
            <a:r>
              <a:rPr lang="en-US" sz="6000" dirty="0">
                <a:latin typeface="Arial Black" panose="020B0A04020102020204" pitchFamily="34" charset="0"/>
              </a:rPr>
              <a:t>Paper Engineering</a:t>
            </a:r>
            <a:br>
              <a:rPr lang="en-US" dirty="0">
                <a:latin typeface="Arial Black" panose="020B0A04020102020204" pitchFamily="34" charset="0"/>
              </a:rPr>
            </a:br>
            <a:br>
              <a:rPr lang="en-US" dirty="0">
                <a:latin typeface="Arial Black" panose="020B0A04020102020204" pitchFamily="34" charset="0"/>
              </a:rPr>
            </a:br>
            <a:br>
              <a:rPr lang="en-US" sz="2200" dirty="0">
                <a:latin typeface="Arial Black" panose="020B0A04020102020204" pitchFamily="34" charset="0"/>
              </a:rPr>
            </a:br>
            <a:endParaRPr lang="en-US" sz="2200" dirty="0">
              <a:latin typeface="Arial Black" panose="020B0A04020102020204" pitchFamily="34" charset="0"/>
            </a:endParaRPr>
          </a:p>
        </p:txBody>
      </p:sp>
      <p:pic>
        <p:nvPicPr>
          <p:cNvPr id="2050" name="Picture 2" descr="http://www.sonarkids.com/uploads/images/Kirigami_Pop-Up_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4191000"/>
            <a:ext cx="23876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vcarter\AppData\Local\Microsoft\Windows\Temporary Internet Files\Content.Word\creating marionettes.jpe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5381" y="3733800"/>
            <a:ext cx="1962190" cy="2615882"/>
          </a:xfrm>
          <a:prstGeom prst="rect">
            <a:avLst/>
          </a:prstGeom>
          <a:noFill/>
          <a:ln>
            <a:noFill/>
          </a:ln>
        </p:spPr>
      </p:pic>
      <p:pic>
        <p:nvPicPr>
          <p:cNvPr id="3" name="Picture 2" descr="Image result for makedo cardboa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5925" y="3884453"/>
            <a:ext cx="28098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16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a:extLst>
              <a:ext uri="{FF2B5EF4-FFF2-40B4-BE49-F238E27FC236}">
                <a16:creationId xmlns:a16="http://schemas.microsoft.com/office/drawing/2014/main" id="{4F4DE6CF-FE63-46EA-87B1-B433EE1E17C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40871" y="381000"/>
            <a:ext cx="4131129"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review">
            <a:extLst>
              <a:ext uri="{FF2B5EF4-FFF2-40B4-BE49-F238E27FC236}">
                <a16:creationId xmlns:a16="http://schemas.microsoft.com/office/drawing/2014/main" id="{15C94E8D-C939-4AAF-83BE-C10FD3D47DA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00600" y="3465786"/>
            <a:ext cx="4131129" cy="316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17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ie Maslyk on Twitter: &quot;13 #MakerEd Tricks for creating with paper.  #STEAMMakers #makerspaces… &quot;">
            <a:extLst>
              <a:ext uri="{FF2B5EF4-FFF2-40B4-BE49-F238E27FC236}">
                <a16:creationId xmlns:a16="http://schemas.microsoft.com/office/drawing/2014/main" id="{DA20558D-7826-47B5-81AB-9BC5A4E10EC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95500" y="269327"/>
            <a:ext cx="4953000" cy="631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52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D6687E-77C0-4E28-B679-A20A762C25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738352"/>
            <a:ext cx="453457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Make a Birthday Cake Pop up Card (Robert Sabuda Method) | Birthday  card pop up, Pop up cards, Pop up card templates">
            <a:extLst>
              <a:ext uri="{FF2B5EF4-FFF2-40B4-BE49-F238E27FC236}">
                <a16:creationId xmlns:a16="http://schemas.microsoft.com/office/drawing/2014/main" id="{DFB87723-98AB-444F-B22B-71A36E10A9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4038600"/>
            <a:ext cx="2143125" cy="16097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B58B5BF-93D6-47C5-AADA-9023465EEE0D}"/>
              </a:ext>
            </a:extLst>
          </p:cNvPr>
          <p:cNvSpPr txBox="1">
            <a:spLocks/>
          </p:cNvSpPr>
          <p:nvPr/>
        </p:nvSpPr>
        <p:spPr>
          <a:xfrm>
            <a:off x="4928068" y="1752600"/>
            <a:ext cx="25098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0000"/>
                </a:solidFill>
                <a:latin typeface="Arial Black" panose="020B0A04020102020204" pitchFamily="34" charset="0"/>
              </a:rPr>
              <a:t>2-D</a:t>
            </a:r>
          </a:p>
        </p:txBody>
      </p:sp>
      <p:sp>
        <p:nvSpPr>
          <p:cNvPr id="2" name="Arrow: Left 1">
            <a:extLst>
              <a:ext uri="{FF2B5EF4-FFF2-40B4-BE49-F238E27FC236}">
                <a16:creationId xmlns:a16="http://schemas.microsoft.com/office/drawing/2014/main" id="{DCEC482A-1636-4527-9BB8-7A5D9A191F28}"/>
              </a:ext>
            </a:extLst>
          </p:cNvPr>
          <p:cNvSpPr/>
          <p:nvPr/>
        </p:nvSpPr>
        <p:spPr>
          <a:xfrm>
            <a:off x="4824525" y="1919452"/>
            <a:ext cx="762000" cy="4427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A0168AD-2CEA-4555-BB61-2A83F851FC3A}"/>
              </a:ext>
            </a:extLst>
          </p:cNvPr>
          <p:cNvSpPr txBox="1">
            <a:spLocks/>
          </p:cNvSpPr>
          <p:nvPr/>
        </p:nvSpPr>
        <p:spPr>
          <a:xfrm>
            <a:off x="4419600" y="4476094"/>
            <a:ext cx="25098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0000"/>
                </a:solidFill>
                <a:latin typeface="Arial Black" panose="020B0A04020102020204" pitchFamily="34" charset="0"/>
              </a:rPr>
              <a:t>3-D</a:t>
            </a:r>
          </a:p>
        </p:txBody>
      </p:sp>
      <p:sp>
        <p:nvSpPr>
          <p:cNvPr id="7" name="Arrow: Left 6">
            <a:extLst>
              <a:ext uri="{FF2B5EF4-FFF2-40B4-BE49-F238E27FC236}">
                <a16:creationId xmlns:a16="http://schemas.microsoft.com/office/drawing/2014/main" id="{D70B56CF-AB2B-4DA0-8E7C-86E6F0B469B5}"/>
              </a:ext>
            </a:extLst>
          </p:cNvPr>
          <p:cNvSpPr/>
          <p:nvPr/>
        </p:nvSpPr>
        <p:spPr>
          <a:xfrm>
            <a:off x="4316057" y="4642946"/>
            <a:ext cx="762000" cy="4427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071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677" y="1676400"/>
            <a:ext cx="2459528" cy="184464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8599" y="1676400"/>
            <a:ext cx="2466802" cy="185010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6453" y="1676400"/>
            <a:ext cx="2491741" cy="1868806"/>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676" y="3705515"/>
            <a:ext cx="2464724" cy="1848543"/>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38599" y="3705516"/>
            <a:ext cx="2466802" cy="185010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6453" y="3705516"/>
            <a:ext cx="2491741" cy="1868806"/>
          </a:xfrm>
          <a:prstGeom prst="rect">
            <a:avLst/>
          </a:prstGeom>
        </p:spPr>
      </p:pic>
      <p:sp>
        <p:nvSpPr>
          <p:cNvPr id="5" name="Rectangle 4">
            <a:extLst>
              <a:ext uri="{FF2B5EF4-FFF2-40B4-BE49-F238E27FC236}">
                <a16:creationId xmlns:a16="http://schemas.microsoft.com/office/drawing/2014/main" id="{3A8AD280-4FF3-415E-B0EE-7FEA99763E1C}"/>
              </a:ext>
            </a:extLst>
          </p:cNvPr>
          <p:cNvSpPr/>
          <p:nvPr/>
        </p:nvSpPr>
        <p:spPr>
          <a:xfrm>
            <a:off x="304800" y="457200"/>
            <a:ext cx="2418932" cy="369332"/>
          </a:xfrm>
          <a:prstGeom prst="rect">
            <a:avLst/>
          </a:prstGeom>
        </p:spPr>
        <p:txBody>
          <a:bodyPr wrap="none">
            <a:spAutoFit/>
          </a:bodyPr>
          <a:lstStyle/>
          <a:p>
            <a:r>
              <a:rPr lang="en-US" altLang="en-US" dirty="0">
                <a:solidFill>
                  <a:srgbClr val="FF0000"/>
                </a:solidFill>
                <a:latin typeface="Arial Black" panose="020B0A04020102020204" pitchFamily="34" charset="0"/>
              </a:rPr>
              <a:t>A few examples - </a:t>
            </a:r>
            <a:endParaRPr lang="en-US" dirty="0"/>
          </a:p>
        </p:txBody>
      </p:sp>
    </p:spTree>
    <p:extLst>
      <p:ext uri="{BB962C8B-B14F-4D97-AF65-F5344CB8AC3E}">
        <p14:creationId xmlns:p14="http://schemas.microsoft.com/office/powerpoint/2010/main" val="259463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243" y="1363028"/>
            <a:ext cx="2875165" cy="215637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0948" y="1363028"/>
            <a:ext cx="2868931" cy="215169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7419" y="1363028"/>
            <a:ext cx="2868931" cy="215169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5824" y="3616587"/>
            <a:ext cx="2881400" cy="216105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35413" y="3621263"/>
            <a:ext cx="2868931" cy="2151698"/>
          </a:xfrm>
          <a:prstGeom prst="rect">
            <a:avLst/>
          </a:prstGeom>
        </p:spPr>
      </p:pic>
    </p:spTree>
    <p:extLst>
      <p:ext uri="{BB962C8B-B14F-4D97-AF65-F5344CB8AC3E}">
        <p14:creationId xmlns:p14="http://schemas.microsoft.com/office/powerpoint/2010/main" val="180813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027" y="1455766"/>
            <a:ext cx="2708910" cy="203168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1455767"/>
            <a:ext cx="2703715" cy="202778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9578" y="1455767"/>
            <a:ext cx="2703715" cy="202778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2135" y="3677374"/>
            <a:ext cx="2703715" cy="202778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31970" y="3677374"/>
            <a:ext cx="2703716" cy="2027786"/>
          </a:xfrm>
          <a:prstGeom prst="rect">
            <a:avLst/>
          </a:prstGeom>
        </p:spPr>
      </p:pic>
    </p:spTree>
    <p:extLst>
      <p:ext uri="{BB962C8B-B14F-4D97-AF65-F5344CB8AC3E}">
        <p14:creationId xmlns:p14="http://schemas.microsoft.com/office/powerpoint/2010/main" val="156482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244836"/>
            <a:ext cx="2925041" cy="2193781"/>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246200"/>
            <a:ext cx="2923222" cy="2192417"/>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9362" y="3581399"/>
            <a:ext cx="2906337" cy="2179753"/>
          </a:xfrm>
          <a:prstGeom prst="rect">
            <a:avLst/>
          </a:prstGeom>
        </p:spPr>
      </p:pic>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3000" y="3581400"/>
            <a:ext cx="2906337" cy="2179753"/>
          </a:xfrm>
          <a:prstGeom prst="rect">
            <a:avLst/>
          </a:prstGeom>
        </p:spPr>
      </p:pic>
    </p:spTree>
    <p:extLst>
      <p:ext uri="{BB962C8B-B14F-4D97-AF65-F5344CB8AC3E}">
        <p14:creationId xmlns:p14="http://schemas.microsoft.com/office/powerpoint/2010/main" val="103540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7384" y="1419169"/>
            <a:ext cx="2865211" cy="214890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422868"/>
            <a:ext cx="2865211" cy="214890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2268" y="3701952"/>
            <a:ext cx="2862875" cy="214715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5935" y="3701951"/>
            <a:ext cx="2862875" cy="2147157"/>
          </a:xfrm>
          <a:prstGeom prst="rect">
            <a:avLst/>
          </a:prstGeom>
        </p:spPr>
      </p:pic>
    </p:spTree>
    <p:extLst>
      <p:ext uri="{BB962C8B-B14F-4D97-AF65-F5344CB8AC3E}">
        <p14:creationId xmlns:p14="http://schemas.microsoft.com/office/powerpoint/2010/main" val="380550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583309-5F29-472E-BA61-60542649C27A}"/>
              </a:ext>
            </a:extLst>
          </p:cNvPr>
          <p:cNvSpPr/>
          <p:nvPr/>
        </p:nvSpPr>
        <p:spPr>
          <a:xfrm>
            <a:off x="533400" y="490327"/>
            <a:ext cx="7924800" cy="2985433"/>
          </a:xfrm>
          <a:prstGeom prst="rect">
            <a:avLst/>
          </a:prstGeom>
        </p:spPr>
        <p:txBody>
          <a:bodyPr wrap="square">
            <a:spAutoFit/>
          </a:bodyPr>
          <a:lstStyle/>
          <a:p>
            <a:pPr marR="0" lvl="0">
              <a:spcBef>
                <a:spcPts val="0"/>
              </a:spcBef>
              <a:spcAft>
                <a:spcPts val="0"/>
              </a:spcAft>
            </a:pPr>
            <a:r>
              <a:rPr lang="en-US" sz="4000" dirty="0">
                <a:solidFill>
                  <a:srgbClr val="333333"/>
                </a:solidFill>
                <a:latin typeface="Arial Black" panose="020B0A04020102020204" pitchFamily="34" charset="0"/>
                <a:ea typeface="MS Mincho" panose="02020609040205080304" pitchFamily="49" charset="-128"/>
              </a:rPr>
              <a:t>Resources </a:t>
            </a:r>
          </a:p>
          <a:p>
            <a:pPr marR="0" lvl="0">
              <a:spcBef>
                <a:spcPts val="0"/>
              </a:spcBef>
              <a:spcAft>
                <a:spcPts val="0"/>
              </a:spcAft>
            </a:pPr>
            <a:endParaRPr lang="en-US" sz="4000" dirty="0">
              <a:solidFill>
                <a:srgbClr val="333333"/>
              </a:solidFill>
              <a:latin typeface="Arial Black" panose="020B0A04020102020204" pitchFamily="34" charset="0"/>
              <a:ea typeface="MS Mincho" panose="02020609040205080304" pitchFamily="49" charset="-128"/>
            </a:endParaRPr>
          </a:p>
          <a:p>
            <a:pPr marR="0" lvl="0">
              <a:spcBef>
                <a:spcPts val="0"/>
              </a:spcBef>
              <a:spcAft>
                <a:spcPts val="0"/>
              </a:spcAft>
            </a:pPr>
            <a:r>
              <a:rPr lang="en-US" dirty="0">
                <a:solidFill>
                  <a:srgbClr val="333333"/>
                </a:solidFill>
                <a:latin typeface="Arial Black" panose="020B0A04020102020204" pitchFamily="34" charset="0"/>
                <a:ea typeface="MS Mincho" panose="02020609040205080304" pitchFamily="49" charset="-128"/>
              </a:rPr>
              <a:t>Pop-Up Templates</a:t>
            </a:r>
            <a:endParaRPr lang="en-US" u="sng" dirty="0">
              <a:solidFill>
                <a:srgbClr val="333333"/>
              </a:solidFill>
              <a:latin typeface="Arial Black" panose="020B0A04020102020204" pitchFamily="34" charset="0"/>
              <a:ea typeface="MS Mincho" panose="02020609040205080304" pitchFamily="49" charset="-128"/>
              <a:hlinkClick r:id="rId2"/>
            </a:endParaRPr>
          </a:p>
          <a:p>
            <a:pPr marR="0" lvl="0">
              <a:spcBef>
                <a:spcPts val="0"/>
              </a:spcBef>
              <a:spcAft>
                <a:spcPts val="0"/>
              </a:spcAft>
            </a:pPr>
            <a:r>
              <a:rPr lang="en-US" u="sng" dirty="0">
                <a:solidFill>
                  <a:srgbClr val="333333"/>
                </a:solidFill>
                <a:latin typeface="Arial Black" panose="020B0A04020102020204" pitchFamily="34" charset="0"/>
                <a:ea typeface="MS Mincho" panose="02020609040205080304" pitchFamily="49" charset="-128"/>
                <a:hlinkClick r:id="rId3"/>
              </a:rPr>
              <a:t>https://www.bestpopupbooks.com/pop-up-templates/</a:t>
            </a:r>
            <a:endParaRPr lang="en-US" sz="2000" dirty="0">
              <a:solidFill>
                <a:srgbClr val="333333"/>
              </a:solidFill>
              <a:latin typeface="Arial Black" panose="020B0A04020102020204" pitchFamily="34" charset="0"/>
              <a:ea typeface="MS Mincho" panose="02020609040205080304" pitchFamily="49" charset="-128"/>
            </a:endParaRPr>
          </a:p>
          <a:p>
            <a:pPr marL="457200" marR="0">
              <a:spcBef>
                <a:spcPts val="0"/>
              </a:spcBef>
              <a:spcAft>
                <a:spcPts val="0"/>
              </a:spcAft>
            </a:pPr>
            <a:r>
              <a:rPr lang="en-US" dirty="0">
                <a:solidFill>
                  <a:srgbClr val="0000FF"/>
                </a:solidFill>
                <a:latin typeface="Arial Black" panose="020B0A04020102020204" pitchFamily="34" charset="0"/>
                <a:ea typeface="MS Mincho" panose="02020609040205080304" pitchFamily="49" charset="-128"/>
              </a:rPr>
              <a:t> </a:t>
            </a:r>
            <a:endParaRPr lang="en-US" sz="2000" dirty="0">
              <a:solidFill>
                <a:srgbClr val="333333"/>
              </a:solidFill>
              <a:latin typeface="Arial Black" panose="020B0A04020102020204" pitchFamily="34" charset="0"/>
              <a:ea typeface="MS Mincho" panose="02020609040205080304" pitchFamily="49" charset="-128"/>
            </a:endParaRPr>
          </a:p>
          <a:p>
            <a:pPr marR="0" lvl="0">
              <a:spcBef>
                <a:spcPts val="0"/>
              </a:spcBef>
              <a:spcAft>
                <a:spcPts val="0"/>
              </a:spcAft>
            </a:pPr>
            <a:r>
              <a:rPr lang="en-US" dirty="0">
                <a:solidFill>
                  <a:srgbClr val="333333"/>
                </a:solidFill>
                <a:latin typeface="Arial Black" panose="020B0A04020102020204" pitchFamily="34" charset="0"/>
                <a:ea typeface="MS Mincho" panose="02020609040205080304" pitchFamily="49" charset="-128"/>
              </a:rPr>
              <a:t>Pop-Up Video Tutorials - </a:t>
            </a:r>
            <a:r>
              <a:rPr lang="en-US" u="sng" dirty="0">
                <a:solidFill>
                  <a:srgbClr val="333333"/>
                </a:solidFill>
                <a:latin typeface="Arial Black" panose="020B0A04020102020204" pitchFamily="34" charset="0"/>
                <a:ea typeface="MS Mincho" panose="02020609040205080304" pitchFamily="49" charset="-128"/>
                <a:hlinkClick r:id="rId4"/>
              </a:rPr>
              <a:t>https://www.youtube.com/channel/UCx2M2bGHtXBszG6tuR_NIbQ</a:t>
            </a:r>
            <a:endParaRPr lang="en-US" sz="2000" dirty="0">
              <a:solidFill>
                <a:srgbClr val="333333"/>
              </a:solidFill>
              <a:effectLst/>
              <a:latin typeface="Arial Black" panose="020B0A04020102020204" pitchFamily="34" charset="0"/>
              <a:ea typeface="MS Mincho" panose="02020609040205080304" pitchFamily="49" charset="-128"/>
            </a:endParaRPr>
          </a:p>
        </p:txBody>
      </p:sp>
    </p:spTree>
    <p:extLst>
      <p:ext uri="{BB962C8B-B14F-4D97-AF65-F5344CB8AC3E}">
        <p14:creationId xmlns:p14="http://schemas.microsoft.com/office/powerpoint/2010/main" val="3326324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cintosh HD:Users:lindseyswagerty:Desktop:Screen Shot 2014-11-20 at 12.21.31 AM.png">
            <a:extLst>
              <a:ext uri="{FF2B5EF4-FFF2-40B4-BE49-F238E27FC236}">
                <a16:creationId xmlns:a16="http://schemas.microsoft.com/office/drawing/2014/main" id="{62217507-F70F-4C66-A338-1D260BD48838}"/>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5999525" y="3517061"/>
            <a:ext cx="2301240" cy="1123950"/>
          </a:xfrm>
          <a:prstGeom prst="rect">
            <a:avLst/>
          </a:prstGeom>
          <a:noFill/>
          <a:ln>
            <a:no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
        <p:nvSpPr>
          <p:cNvPr id="6" name="Rectangle 5">
            <a:extLst>
              <a:ext uri="{FF2B5EF4-FFF2-40B4-BE49-F238E27FC236}">
                <a16:creationId xmlns:a16="http://schemas.microsoft.com/office/drawing/2014/main" id="{5F6D1B20-4090-4EAB-B389-AE65C63B0890}"/>
              </a:ext>
            </a:extLst>
          </p:cNvPr>
          <p:cNvSpPr/>
          <p:nvPr/>
        </p:nvSpPr>
        <p:spPr>
          <a:xfrm>
            <a:off x="381000" y="381000"/>
            <a:ext cx="2226892" cy="523220"/>
          </a:xfrm>
          <a:prstGeom prst="rect">
            <a:avLst/>
          </a:prstGeom>
        </p:spPr>
        <p:txBody>
          <a:bodyPr wrap="none">
            <a:spAutoFit/>
          </a:bodyPr>
          <a:lstStyle/>
          <a:p>
            <a:pPr marR="0" lvl="0">
              <a:spcBef>
                <a:spcPts val="0"/>
              </a:spcBef>
              <a:spcAft>
                <a:spcPts val="0"/>
              </a:spcAft>
            </a:pPr>
            <a:r>
              <a:rPr lang="en-US" sz="2800" b="1" i="1" dirty="0">
                <a:solidFill>
                  <a:srgbClr val="333333"/>
                </a:solidFill>
                <a:latin typeface="Times New Roman" panose="02020603050405020304" pitchFamily="18" charset="0"/>
                <a:ea typeface="MS Mincho" panose="02020609040205080304" pitchFamily="49" charset="-128"/>
                <a:cs typeface="Times New Roman" panose="02020603050405020304" pitchFamily="18" charset="0"/>
              </a:rPr>
              <a:t>Ocean Layers</a:t>
            </a:r>
            <a:endParaRPr lang="en-US" sz="32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8" name="Rectangle 7">
            <a:extLst>
              <a:ext uri="{FF2B5EF4-FFF2-40B4-BE49-F238E27FC236}">
                <a16:creationId xmlns:a16="http://schemas.microsoft.com/office/drawing/2014/main" id="{57B32E66-D29B-487D-92E1-39DF59EC2B7C}"/>
              </a:ext>
            </a:extLst>
          </p:cNvPr>
          <p:cNvSpPr/>
          <p:nvPr/>
        </p:nvSpPr>
        <p:spPr>
          <a:xfrm>
            <a:off x="457200" y="1219200"/>
            <a:ext cx="8001000" cy="1754326"/>
          </a:xfrm>
          <a:prstGeom prst="rect">
            <a:avLst/>
          </a:prstGeom>
        </p:spPr>
        <p:txBody>
          <a:bodyPr wrap="square">
            <a:spAutoFit/>
          </a:bodyPr>
          <a:lstStyle/>
          <a:p>
            <a:r>
              <a:rPr lang="en-US" b="1">
                <a:solidFill>
                  <a:srgbClr val="333333"/>
                </a:solidFill>
                <a:latin typeface="Times New Roman" panose="02020603050405020304" pitchFamily="18" charset="0"/>
                <a:ea typeface="MS Mincho" panose="02020609040205080304" pitchFamily="49" charset="-128"/>
              </a:rPr>
              <a:t>Background:</a:t>
            </a:r>
            <a:r>
              <a:rPr lang="en-US">
                <a:solidFill>
                  <a:srgbClr val="333333"/>
                </a:solidFill>
                <a:latin typeface="Times New Roman" panose="02020603050405020304" pitchFamily="18" charset="0"/>
                <a:ea typeface="MS Mincho" panose="02020609040205080304" pitchFamily="49" charset="-128"/>
              </a:rPr>
              <a:t> We have just learned about the different characteristics of the ocean environment. </a:t>
            </a:r>
            <a:endParaRPr lang="en-US" sz="2000">
              <a:solidFill>
                <a:srgbClr val="333333"/>
              </a:solidFill>
              <a:latin typeface="Times New Roman" panose="02020603050405020304" pitchFamily="18" charset="0"/>
              <a:ea typeface="MS Mincho" panose="02020609040205080304" pitchFamily="49" charset="-128"/>
            </a:endParaRPr>
          </a:p>
          <a:p>
            <a:r>
              <a:rPr lang="en-US">
                <a:solidFill>
                  <a:srgbClr val="333333"/>
                </a:solidFill>
                <a:latin typeface="Times New Roman" panose="02020603050405020304" pitchFamily="18" charset="0"/>
                <a:ea typeface="MS Mincho" panose="02020609040205080304" pitchFamily="49" charset="-128"/>
              </a:rPr>
              <a:t> </a:t>
            </a:r>
            <a:endParaRPr lang="en-US" sz="2000">
              <a:solidFill>
                <a:srgbClr val="333333"/>
              </a:solidFill>
              <a:latin typeface="Times New Roman" panose="02020603050405020304" pitchFamily="18" charset="0"/>
              <a:ea typeface="MS Mincho" panose="02020609040205080304" pitchFamily="49" charset="-128"/>
            </a:endParaRPr>
          </a:p>
          <a:p>
            <a:r>
              <a:rPr lang="en-US" b="1">
                <a:solidFill>
                  <a:srgbClr val="333333"/>
                </a:solidFill>
                <a:latin typeface="Times New Roman" panose="02020603050405020304" pitchFamily="18" charset="0"/>
                <a:ea typeface="MS Mincho" panose="02020609040205080304" pitchFamily="49" charset="-128"/>
              </a:rPr>
              <a:t>Challenge:</a:t>
            </a:r>
            <a:r>
              <a:rPr lang="en-US">
                <a:solidFill>
                  <a:srgbClr val="333333"/>
                </a:solidFill>
                <a:latin typeface="Times New Roman" panose="02020603050405020304" pitchFamily="18" charset="0"/>
                <a:ea typeface="MS Mincho" panose="02020609040205080304" pitchFamily="49" charset="-128"/>
              </a:rPr>
              <a:t> Design a pop-up card that depicts your knowledge of the ocean environment such as: continental shelf, continental slope, continental rise, abyssal plain, and trenches. </a:t>
            </a:r>
            <a:endParaRPr lang="en-US" sz="2000" dirty="0">
              <a:solidFill>
                <a:srgbClr val="333333"/>
              </a:solidFill>
              <a:effectLst/>
              <a:latin typeface="Times New Roman" panose="02020603050405020304" pitchFamily="18" charset="0"/>
              <a:ea typeface="MS Mincho" panose="02020609040205080304" pitchFamily="49" charset="-128"/>
            </a:endParaRPr>
          </a:p>
        </p:txBody>
      </p:sp>
      <p:sp>
        <p:nvSpPr>
          <p:cNvPr id="9" name="Rectangle 8">
            <a:extLst>
              <a:ext uri="{FF2B5EF4-FFF2-40B4-BE49-F238E27FC236}">
                <a16:creationId xmlns:a16="http://schemas.microsoft.com/office/drawing/2014/main" id="{728AEE0F-9634-4057-9597-90F5A8E9DB85}"/>
              </a:ext>
            </a:extLst>
          </p:cNvPr>
          <p:cNvSpPr/>
          <p:nvPr/>
        </p:nvSpPr>
        <p:spPr>
          <a:xfrm>
            <a:off x="457200" y="3053477"/>
            <a:ext cx="7086600" cy="1754326"/>
          </a:xfrm>
          <a:prstGeom prst="rect">
            <a:avLst/>
          </a:prstGeom>
        </p:spPr>
        <p:txBody>
          <a:bodyPr wrap="square">
            <a:spAutoFit/>
          </a:bodyPr>
          <a:lstStyle/>
          <a:p>
            <a:r>
              <a:rPr lang="en-US" b="1" dirty="0">
                <a:solidFill>
                  <a:srgbClr val="333333"/>
                </a:solidFill>
                <a:latin typeface="Times New Roman" panose="02020603050405020304" pitchFamily="18" charset="0"/>
                <a:ea typeface="MS Mincho" panose="02020609040205080304" pitchFamily="49" charset="-128"/>
              </a:rPr>
              <a:t>Criteria:</a:t>
            </a:r>
            <a:r>
              <a:rPr lang="en-US" dirty="0">
                <a:solidFill>
                  <a:srgbClr val="333333"/>
                </a:solidFill>
                <a:latin typeface="Times New Roman" panose="02020603050405020304" pitchFamily="18" charset="0"/>
                <a:ea typeface="MS Mincho" panose="02020609040205080304" pitchFamily="49" charset="-128"/>
              </a:rPr>
              <a:t> Your pop-up card should include:</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Demonstrate at least three of the above terms</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A minimum of two different pop-up mechanisms</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A brief explanation describing the terms chosen </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Should be neat and attractive</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Include references</a:t>
            </a:r>
            <a:endParaRPr lang="en-US" sz="2000" dirty="0">
              <a:solidFill>
                <a:srgbClr val="333333"/>
              </a:solidFill>
              <a:effectLst/>
              <a:latin typeface="Times New Roman" panose="02020603050405020304" pitchFamily="18" charset="0"/>
              <a:ea typeface="MS Mincho" panose="02020609040205080304" pitchFamily="49" charset="-128"/>
            </a:endParaRPr>
          </a:p>
        </p:txBody>
      </p:sp>
      <p:sp>
        <p:nvSpPr>
          <p:cNvPr id="10" name="Rectangle 9">
            <a:extLst>
              <a:ext uri="{FF2B5EF4-FFF2-40B4-BE49-F238E27FC236}">
                <a16:creationId xmlns:a16="http://schemas.microsoft.com/office/drawing/2014/main" id="{6A73BDAF-987B-4DAF-99F2-56B9BC32C365}"/>
              </a:ext>
            </a:extLst>
          </p:cNvPr>
          <p:cNvSpPr/>
          <p:nvPr/>
        </p:nvSpPr>
        <p:spPr>
          <a:xfrm>
            <a:off x="436485" y="4992041"/>
            <a:ext cx="2255746" cy="369332"/>
          </a:xfrm>
          <a:prstGeom prst="rect">
            <a:avLst/>
          </a:prstGeom>
        </p:spPr>
        <p:txBody>
          <a:bodyPr wrap="none">
            <a:spAutoFit/>
          </a:bodyPr>
          <a:lstStyle/>
          <a:p>
            <a:r>
              <a:rPr lang="en-US" b="1" dirty="0">
                <a:solidFill>
                  <a:srgbClr val="333333"/>
                </a:solidFill>
                <a:latin typeface="Times New Roman" panose="02020603050405020304" pitchFamily="18" charset="0"/>
                <a:ea typeface="MS Mincho" panose="02020609040205080304" pitchFamily="49" charset="-128"/>
              </a:rPr>
              <a:t>Materials: Unlimited</a:t>
            </a:r>
            <a:endParaRPr lang="en-US" sz="2000" dirty="0">
              <a:solidFill>
                <a:srgbClr val="333333"/>
              </a:solidFill>
              <a:effectLst/>
              <a:latin typeface="Times New Roman" panose="02020603050405020304" pitchFamily="18" charset="0"/>
              <a:ea typeface="MS Mincho" panose="02020609040205080304" pitchFamily="49" charset="-128"/>
            </a:endParaRPr>
          </a:p>
        </p:txBody>
      </p:sp>
      <p:sp>
        <p:nvSpPr>
          <p:cNvPr id="11" name="Rectangle 10">
            <a:extLst>
              <a:ext uri="{FF2B5EF4-FFF2-40B4-BE49-F238E27FC236}">
                <a16:creationId xmlns:a16="http://schemas.microsoft.com/office/drawing/2014/main" id="{84558050-FA84-4283-9BF2-F7F0B5B906B2}"/>
              </a:ext>
            </a:extLst>
          </p:cNvPr>
          <p:cNvSpPr/>
          <p:nvPr/>
        </p:nvSpPr>
        <p:spPr>
          <a:xfrm>
            <a:off x="444545" y="5791200"/>
            <a:ext cx="6705600" cy="923330"/>
          </a:xfrm>
          <a:prstGeom prst="rect">
            <a:avLst/>
          </a:prstGeom>
        </p:spPr>
        <p:txBody>
          <a:bodyPr wrap="square">
            <a:spAutoFit/>
          </a:bodyPr>
          <a:lstStyle/>
          <a:p>
            <a:r>
              <a:rPr lang="en-US" b="1" dirty="0">
                <a:solidFill>
                  <a:srgbClr val="333333"/>
                </a:solidFill>
                <a:latin typeface="Times New Roman" panose="02020603050405020304" pitchFamily="18" charset="0"/>
                <a:ea typeface="MS Mincho" panose="02020609040205080304" pitchFamily="49" charset="-128"/>
              </a:rPr>
              <a:t>Tools: Unlimited </a:t>
            </a:r>
            <a:endParaRPr lang="en-US" sz="2000" dirty="0">
              <a:solidFill>
                <a:srgbClr val="333333"/>
              </a:solidFill>
              <a:latin typeface="Times New Roman" panose="02020603050405020304" pitchFamily="18" charset="0"/>
              <a:ea typeface="MS Mincho" panose="02020609040205080304" pitchFamily="49" charset="-128"/>
            </a:endParaRPr>
          </a:p>
          <a:p>
            <a:r>
              <a:rPr lang="en-US" dirty="0">
                <a:solidFill>
                  <a:srgbClr val="333333"/>
                </a:solidFill>
                <a:latin typeface="Times New Roman" panose="02020603050405020304" pitchFamily="18" charset="0"/>
                <a:ea typeface="MS Mincho" panose="02020609040205080304" pitchFamily="49" charset="-128"/>
              </a:rPr>
              <a:t>Scissors, Hole punch, ruler, Markers, Crayons, Colored Pencils</a:t>
            </a:r>
            <a:endParaRPr lang="en-US" sz="2000" dirty="0">
              <a:solidFill>
                <a:srgbClr val="333333"/>
              </a:solidFill>
              <a:latin typeface="Times New Roman" panose="02020603050405020304" pitchFamily="18" charset="0"/>
              <a:ea typeface="MS Mincho" panose="02020609040205080304" pitchFamily="49" charset="-128"/>
            </a:endParaRPr>
          </a:p>
          <a:p>
            <a:pPr algn="ctr"/>
            <a:r>
              <a:rPr lang="en-US" b="1" i="1" dirty="0">
                <a:solidFill>
                  <a:srgbClr val="333333"/>
                </a:solidFill>
                <a:latin typeface="Times New Roman" panose="02020603050405020304" pitchFamily="18" charset="0"/>
                <a:ea typeface="MS Mincho" panose="02020609040205080304" pitchFamily="49" charset="-128"/>
              </a:rPr>
              <a:t> </a:t>
            </a:r>
            <a:endParaRPr lang="en-US" sz="2000" dirty="0">
              <a:solidFill>
                <a:srgbClr val="333333"/>
              </a:solidFill>
              <a:effectLst/>
              <a:latin typeface="Times New Roman" panose="02020603050405020304" pitchFamily="18" charset="0"/>
              <a:ea typeface="MS Mincho" panose="02020609040205080304" pitchFamily="49" charset="-128"/>
            </a:endParaRPr>
          </a:p>
        </p:txBody>
      </p:sp>
      <p:graphicFrame>
        <p:nvGraphicFramePr>
          <p:cNvPr id="12" name="Table 11">
            <a:extLst>
              <a:ext uri="{FF2B5EF4-FFF2-40B4-BE49-F238E27FC236}">
                <a16:creationId xmlns:a16="http://schemas.microsoft.com/office/drawing/2014/main" id="{4016B727-7C0A-4FBB-8451-C71761208A55}"/>
              </a:ext>
            </a:extLst>
          </p:cNvPr>
          <p:cNvGraphicFramePr>
            <a:graphicFrameLocks noGrp="1"/>
          </p:cNvGraphicFramePr>
          <p:nvPr>
            <p:extLst>
              <p:ext uri="{D42A27DB-BD31-4B8C-83A1-F6EECF244321}">
                <p14:modId xmlns:p14="http://schemas.microsoft.com/office/powerpoint/2010/main" val="2195974683"/>
              </p:ext>
            </p:extLst>
          </p:nvPr>
        </p:nvGraphicFramePr>
        <p:xfrm>
          <a:off x="533400" y="5377971"/>
          <a:ext cx="8229600" cy="33528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557216194"/>
                    </a:ext>
                  </a:extLst>
                </a:gridCol>
                <a:gridCol w="2743200">
                  <a:extLst>
                    <a:ext uri="{9D8B030D-6E8A-4147-A177-3AD203B41FA5}">
                      <a16:colId xmlns:a16="http://schemas.microsoft.com/office/drawing/2014/main" val="436360164"/>
                    </a:ext>
                  </a:extLst>
                </a:gridCol>
                <a:gridCol w="2743200">
                  <a:extLst>
                    <a:ext uri="{9D8B030D-6E8A-4147-A177-3AD203B41FA5}">
                      <a16:colId xmlns:a16="http://schemas.microsoft.com/office/drawing/2014/main" val="965578486"/>
                    </a:ext>
                  </a:extLst>
                </a:gridCol>
              </a:tblGrid>
              <a:tr h="0">
                <a:tc>
                  <a:txBody>
                    <a:bodyPr/>
                    <a:lstStyle/>
                    <a:p>
                      <a:pPr marL="342900" marR="0" lvl="0" indent="-342900">
                        <a:spcBef>
                          <a:spcPts val="0"/>
                        </a:spcBef>
                        <a:spcAft>
                          <a:spcPts val="0"/>
                        </a:spcAft>
                        <a:buFont typeface="Symbol" panose="05050102010706020507" pitchFamily="18" charset="2"/>
                        <a:buChar char=""/>
                      </a:pPr>
                      <a:r>
                        <a:rPr lang="en-US" sz="1100">
                          <a:effectLst/>
                        </a:rPr>
                        <a:t>File Folders</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a:effectLst/>
                        </a:rPr>
                        <a:t>Glue</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a:effectLst/>
                        </a:rPr>
                        <a:t>Fuzzy Sticks</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41876638"/>
                  </a:ext>
                </a:extLst>
              </a:tr>
              <a:tr h="0">
                <a:tc>
                  <a:txBody>
                    <a:bodyPr/>
                    <a:lstStyle/>
                    <a:p>
                      <a:pPr marL="342900" marR="0" lvl="0" indent="-342900">
                        <a:spcBef>
                          <a:spcPts val="0"/>
                        </a:spcBef>
                        <a:spcAft>
                          <a:spcPts val="0"/>
                        </a:spcAft>
                        <a:buFont typeface="Symbol" panose="05050102010706020507" pitchFamily="18" charset="2"/>
                        <a:buChar char=""/>
                      </a:pPr>
                      <a:r>
                        <a:rPr lang="en-US" sz="1100">
                          <a:effectLst/>
                        </a:rPr>
                        <a:t>Construction paper</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a:effectLst/>
                        </a:rPr>
                        <a:t>Craft sticks</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dirty="0">
                          <a:effectLst/>
                        </a:rPr>
                        <a:t>Card stock</a:t>
                      </a:r>
                      <a:endParaRPr lang="en-US" sz="1200" dirty="0">
                        <a:solidFill>
                          <a:srgbClr val="333333"/>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169289190"/>
                  </a:ext>
                </a:extLst>
              </a:tr>
            </a:tbl>
          </a:graphicData>
        </a:graphic>
      </p:graphicFrame>
    </p:spTree>
    <p:extLst>
      <p:ext uri="{BB962C8B-B14F-4D97-AF65-F5344CB8AC3E}">
        <p14:creationId xmlns:p14="http://schemas.microsoft.com/office/powerpoint/2010/main" val="206508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229600" cy="1470025"/>
          </a:xfrm>
        </p:spPr>
        <p:txBody>
          <a:bodyPr>
            <a:normAutofit fontScale="90000"/>
          </a:bodyPr>
          <a:lstStyle/>
          <a:p>
            <a:pPr algn="l"/>
            <a:r>
              <a:rPr lang="en-US" sz="6000" dirty="0">
                <a:latin typeface="Arial Black" panose="020B0A04020102020204" pitchFamily="34" charset="0"/>
              </a:rPr>
              <a:t>Objectives:</a:t>
            </a:r>
            <a:br>
              <a:rPr lang="en-US" dirty="0">
                <a:latin typeface="Arial Black" panose="020B0A04020102020204" pitchFamily="34" charset="0"/>
              </a:rPr>
            </a:br>
            <a:br>
              <a:rPr lang="en-US" dirty="0">
                <a:latin typeface="Arial Black" panose="020B0A04020102020204" pitchFamily="34" charset="0"/>
              </a:rPr>
            </a:br>
            <a:r>
              <a:rPr lang="en-US" sz="2200" dirty="0">
                <a:latin typeface="Arial Black" panose="020B0A04020102020204" pitchFamily="34" charset="0"/>
              </a:rPr>
              <a:t>Learn to use project-based learning and engaging projects to develop basic pop-up cards and mechanisms from low or no-cost materials and supplies.</a:t>
            </a:r>
            <a:r>
              <a:rPr lang="en-US" sz="2200" b="1" dirty="0">
                <a:latin typeface="Arial Black" panose="020B0A04020102020204" pitchFamily="34" charset="0"/>
              </a:rPr>
              <a:t> </a:t>
            </a:r>
            <a:br>
              <a:rPr lang="en-US" sz="2200" b="1" dirty="0">
                <a:latin typeface="Arial Black" panose="020B0A04020102020204" pitchFamily="34" charset="0"/>
              </a:rPr>
            </a:br>
            <a:br>
              <a:rPr lang="en-US" sz="2200" b="1" dirty="0">
                <a:latin typeface="Arial Black" panose="020B0A04020102020204" pitchFamily="34" charset="0"/>
              </a:rPr>
            </a:br>
            <a:r>
              <a:rPr lang="en-US" sz="2200" dirty="0">
                <a:latin typeface="Arial Black" panose="020B0A04020102020204" pitchFamily="34" charset="0"/>
              </a:rPr>
              <a:t>Learn how to use simple materials and tools to develop paper engineering design challenges to address concepts in science, technology, engineering, mathematics, social studies, and English language arts.</a:t>
            </a:r>
            <a:br>
              <a:rPr lang="en-US" sz="2000" dirty="0">
                <a:latin typeface="Arial Black" panose="020B0A04020102020204" pitchFamily="34" charset="0"/>
              </a:rPr>
            </a:br>
            <a:br>
              <a:rPr lang="en-US" sz="2200" dirty="0">
                <a:latin typeface="Arial Black" panose="020B0A04020102020204" pitchFamily="34" charset="0"/>
              </a:rPr>
            </a:br>
            <a:endParaRPr lang="en-US" sz="2200" dirty="0">
              <a:latin typeface="Arial Black" panose="020B0A04020102020204" pitchFamily="34" charset="0"/>
            </a:endParaRPr>
          </a:p>
        </p:txBody>
      </p:sp>
    </p:spTree>
    <p:extLst>
      <p:ext uri="{BB962C8B-B14F-4D97-AF65-F5344CB8AC3E}">
        <p14:creationId xmlns:p14="http://schemas.microsoft.com/office/powerpoint/2010/main" val="88770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6D1B20-4090-4EAB-B389-AE65C63B0890}"/>
              </a:ext>
            </a:extLst>
          </p:cNvPr>
          <p:cNvSpPr/>
          <p:nvPr/>
        </p:nvSpPr>
        <p:spPr>
          <a:xfrm>
            <a:off x="381000" y="381000"/>
            <a:ext cx="2536272" cy="523220"/>
          </a:xfrm>
          <a:prstGeom prst="rect">
            <a:avLst/>
          </a:prstGeom>
        </p:spPr>
        <p:txBody>
          <a:bodyPr wrap="none">
            <a:spAutoFit/>
          </a:bodyPr>
          <a:lstStyle/>
          <a:p>
            <a:pPr marR="0" lvl="0">
              <a:spcBef>
                <a:spcPts val="0"/>
              </a:spcBef>
              <a:spcAft>
                <a:spcPts val="0"/>
              </a:spcAft>
            </a:pPr>
            <a:r>
              <a:rPr lang="en-US" sz="2800" b="1" i="1" dirty="0">
                <a:solidFill>
                  <a:srgbClr val="333333"/>
                </a:solidFill>
                <a:latin typeface="Times New Roman" panose="02020603050405020304" pitchFamily="18" charset="0"/>
                <a:ea typeface="MS Mincho" panose="02020609040205080304" pitchFamily="49" charset="-128"/>
                <a:cs typeface="Times New Roman" panose="02020603050405020304" pitchFamily="18" charset="0"/>
              </a:rPr>
              <a:t>States of Matter</a:t>
            </a:r>
            <a:endParaRPr lang="en-US" sz="32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 name="Rectangle 1">
            <a:extLst>
              <a:ext uri="{FF2B5EF4-FFF2-40B4-BE49-F238E27FC236}">
                <a16:creationId xmlns:a16="http://schemas.microsoft.com/office/drawing/2014/main" id="{8622226D-8EA5-46DF-BEB7-53F80E8CED79}"/>
              </a:ext>
            </a:extLst>
          </p:cNvPr>
          <p:cNvSpPr/>
          <p:nvPr/>
        </p:nvSpPr>
        <p:spPr>
          <a:xfrm>
            <a:off x="533400" y="1443841"/>
            <a:ext cx="8153400" cy="3416320"/>
          </a:xfrm>
          <a:prstGeom prst="rect">
            <a:avLst/>
          </a:prstGeom>
        </p:spPr>
        <p:txBody>
          <a:bodyPr wrap="square">
            <a:spAutoFit/>
          </a:bodyPr>
          <a:lstStyle/>
          <a:p>
            <a:r>
              <a:rPr lang="en-US" b="1" dirty="0">
                <a:solidFill>
                  <a:srgbClr val="333333"/>
                </a:solidFill>
                <a:latin typeface="Times New Roman" panose="02020603050405020304" pitchFamily="18" charset="0"/>
                <a:ea typeface="MS Mincho" panose="02020609040205080304" pitchFamily="49" charset="-128"/>
              </a:rPr>
              <a:t>Background:</a:t>
            </a:r>
            <a:r>
              <a:rPr lang="en-US" dirty="0">
                <a:solidFill>
                  <a:srgbClr val="333333"/>
                </a:solidFill>
                <a:latin typeface="Times New Roman" panose="02020603050405020304" pitchFamily="18" charset="0"/>
                <a:ea typeface="MS Mincho" panose="02020609040205080304" pitchFamily="49" charset="-128"/>
              </a:rPr>
              <a:t> We have just learned that the three states of matter are solid, liquid, and gas.</a:t>
            </a:r>
            <a:endParaRPr lang="en-US" sz="2000" dirty="0">
              <a:solidFill>
                <a:srgbClr val="333333"/>
              </a:solidFill>
              <a:latin typeface="Times New Roman" panose="02020603050405020304" pitchFamily="18" charset="0"/>
              <a:ea typeface="MS Mincho" panose="02020609040205080304" pitchFamily="49" charset="-128"/>
            </a:endParaRPr>
          </a:p>
          <a:p>
            <a:r>
              <a:rPr lang="en-US" dirty="0">
                <a:solidFill>
                  <a:srgbClr val="333333"/>
                </a:solidFill>
                <a:latin typeface="Times New Roman" panose="02020603050405020304" pitchFamily="18" charset="0"/>
                <a:ea typeface="MS Mincho" panose="02020609040205080304" pitchFamily="49" charset="-128"/>
              </a:rPr>
              <a:t> </a:t>
            </a:r>
            <a:endParaRPr lang="en-US" sz="2000" dirty="0">
              <a:solidFill>
                <a:srgbClr val="333333"/>
              </a:solidFill>
              <a:latin typeface="Times New Roman" panose="02020603050405020304" pitchFamily="18" charset="0"/>
              <a:ea typeface="MS Mincho" panose="02020609040205080304" pitchFamily="49" charset="-128"/>
            </a:endParaRPr>
          </a:p>
          <a:p>
            <a:r>
              <a:rPr lang="en-US" b="1" dirty="0">
                <a:solidFill>
                  <a:srgbClr val="333333"/>
                </a:solidFill>
                <a:latin typeface="Times New Roman" panose="02020603050405020304" pitchFamily="18" charset="0"/>
                <a:ea typeface="MS Mincho" panose="02020609040205080304" pitchFamily="49" charset="-128"/>
              </a:rPr>
              <a:t>Challenge:</a:t>
            </a:r>
            <a:r>
              <a:rPr lang="en-US" dirty="0">
                <a:solidFill>
                  <a:srgbClr val="333333"/>
                </a:solidFill>
                <a:latin typeface="Times New Roman" panose="02020603050405020304" pitchFamily="18" charset="0"/>
                <a:ea typeface="MS Mincho" panose="02020609040205080304" pitchFamily="49" charset="-128"/>
              </a:rPr>
              <a:t> Design a pop-up card that depicts your knowledge of all three states of matter.</a:t>
            </a:r>
            <a:endParaRPr lang="en-US" sz="2000" dirty="0">
              <a:solidFill>
                <a:srgbClr val="333333"/>
              </a:solidFill>
              <a:latin typeface="Times New Roman" panose="02020603050405020304" pitchFamily="18" charset="0"/>
              <a:ea typeface="MS Mincho" panose="02020609040205080304" pitchFamily="49" charset="-128"/>
            </a:endParaRPr>
          </a:p>
          <a:p>
            <a:r>
              <a:rPr lang="en-US" dirty="0">
                <a:solidFill>
                  <a:srgbClr val="333333"/>
                </a:solidFill>
                <a:latin typeface="Times New Roman" panose="02020603050405020304" pitchFamily="18" charset="0"/>
                <a:ea typeface="MS Mincho" panose="02020609040205080304" pitchFamily="49" charset="-128"/>
              </a:rPr>
              <a:t> </a:t>
            </a:r>
            <a:endParaRPr lang="en-US" sz="2000" dirty="0">
              <a:solidFill>
                <a:srgbClr val="333333"/>
              </a:solidFill>
              <a:latin typeface="Times New Roman" panose="02020603050405020304" pitchFamily="18" charset="0"/>
              <a:ea typeface="MS Mincho" panose="02020609040205080304" pitchFamily="49" charset="-128"/>
            </a:endParaRPr>
          </a:p>
          <a:p>
            <a:r>
              <a:rPr lang="en-US" b="1" dirty="0">
                <a:solidFill>
                  <a:srgbClr val="333333"/>
                </a:solidFill>
                <a:latin typeface="Times New Roman" panose="02020603050405020304" pitchFamily="18" charset="0"/>
                <a:ea typeface="MS Mincho" panose="02020609040205080304" pitchFamily="49" charset="-128"/>
              </a:rPr>
              <a:t>Criteria:</a:t>
            </a:r>
            <a:r>
              <a:rPr lang="en-US" dirty="0">
                <a:solidFill>
                  <a:srgbClr val="333333"/>
                </a:solidFill>
                <a:latin typeface="Times New Roman" panose="02020603050405020304" pitchFamily="18" charset="0"/>
                <a:ea typeface="MS Mincho" panose="02020609040205080304" pitchFamily="49" charset="-128"/>
              </a:rPr>
              <a:t> Your pop-up card should include:</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Information for all three states of matter</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A minimum of two different pop-up mechanisms</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A brief explanation describing the states of matter</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Should be neat and attractive</a:t>
            </a:r>
            <a:endParaRPr lang="en-US" sz="2000" dirty="0">
              <a:solidFill>
                <a:srgbClr val="333333"/>
              </a:solidFill>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Symbol" panose="05050102010706020507" pitchFamily="18" charset="2"/>
              <a:buChar char=""/>
            </a:pPr>
            <a:r>
              <a:rPr lang="en-US" dirty="0">
                <a:solidFill>
                  <a:srgbClr val="333333"/>
                </a:solidFill>
                <a:latin typeface="Times New Roman" panose="02020603050405020304" pitchFamily="18" charset="0"/>
                <a:ea typeface="MS Mincho" panose="02020609040205080304" pitchFamily="49" charset="-128"/>
              </a:rPr>
              <a:t>Include references</a:t>
            </a:r>
            <a:endParaRPr lang="en-US" sz="2000" dirty="0">
              <a:solidFill>
                <a:srgbClr val="333333"/>
              </a:solidFill>
              <a:effectLst/>
              <a:latin typeface="Times New Roman" panose="02020603050405020304" pitchFamily="18" charset="0"/>
              <a:ea typeface="MS Mincho" panose="02020609040205080304" pitchFamily="49" charset="-128"/>
            </a:endParaRPr>
          </a:p>
        </p:txBody>
      </p:sp>
      <p:sp>
        <p:nvSpPr>
          <p:cNvPr id="13" name="Rectangle 12">
            <a:extLst>
              <a:ext uri="{FF2B5EF4-FFF2-40B4-BE49-F238E27FC236}">
                <a16:creationId xmlns:a16="http://schemas.microsoft.com/office/drawing/2014/main" id="{273E0AE0-45EA-4C98-BCF3-3BD1FADFDE6A}"/>
              </a:ext>
            </a:extLst>
          </p:cNvPr>
          <p:cNvSpPr/>
          <p:nvPr/>
        </p:nvSpPr>
        <p:spPr>
          <a:xfrm>
            <a:off x="436485" y="4992041"/>
            <a:ext cx="2255746" cy="369332"/>
          </a:xfrm>
          <a:prstGeom prst="rect">
            <a:avLst/>
          </a:prstGeom>
        </p:spPr>
        <p:txBody>
          <a:bodyPr wrap="none">
            <a:spAutoFit/>
          </a:bodyPr>
          <a:lstStyle/>
          <a:p>
            <a:r>
              <a:rPr lang="en-US" b="1" dirty="0">
                <a:solidFill>
                  <a:srgbClr val="333333"/>
                </a:solidFill>
                <a:latin typeface="Times New Roman" panose="02020603050405020304" pitchFamily="18" charset="0"/>
                <a:ea typeface="MS Mincho" panose="02020609040205080304" pitchFamily="49" charset="-128"/>
              </a:rPr>
              <a:t>Materials: Unlimited</a:t>
            </a:r>
            <a:endParaRPr lang="en-US" sz="2000" dirty="0">
              <a:solidFill>
                <a:srgbClr val="333333"/>
              </a:solidFill>
              <a:effectLst/>
              <a:latin typeface="Times New Roman" panose="02020603050405020304" pitchFamily="18" charset="0"/>
              <a:ea typeface="MS Mincho" panose="02020609040205080304" pitchFamily="49" charset="-128"/>
            </a:endParaRPr>
          </a:p>
        </p:txBody>
      </p:sp>
      <p:graphicFrame>
        <p:nvGraphicFramePr>
          <p:cNvPr id="14" name="Table 13">
            <a:extLst>
              <a:ext uri="{FF2B5EF4-FFF2-40B4-BE49-F238E27FC236}">
                <a16:creationId xmlns:a16="http://schemas.microsoft.com/office/drawing/2014/main" id="{D637556F-DE37-46A7-8801-1BC888A1B879}"/>
              </a:ext>
            </a:extLst>
          </p:cNvPr>
          <p:cNvGraphicFramePr>
            <a:graphicFrameLocks noGrp="1"/>
          </p:cNvGraphicFramePr>
          <p:nvPr>
            <p:extLst>
              <p:ext uri="{D42A27DB-BD31-4B8C-83A1-F6EECF244321}">
                <p14:modId xmlns:p14="http://schemas.microsoft.com/office/powerpoint/2010/main" val="3137922804"/>
              </p:ext>
            </p:extLst>
          </p:nvPr>
        </p:nvGraphicFramePr>
        <p:xfrm>
          <a:off x="533400" y="5377971"/>
          <a:ext cx="8229600" cy="33528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557216194"/>
                    </a:ext>
                  </a:extLst>
                </a:gridCol>
                <a:gridCol w="2743200">
                  <a:extLst>
                    <a:ext uri="{9D8B030D-6E8A-4147-A177-3AD203B41FA5}">
                      <a16:colId xmlns:a16="http://schemas.microsoft.com/office/drawing/2014/main" val="436360164"/>
                    </a:ext>
                  </a:extLst>
                </a:gridCol>
                <a:gridCol w="2743200">
                  <a:extLst>
                    <a:ext uri="{9D8B030D-6E8A-4147-A177-3AD203B41FA5}">
                      <a16:colId xmlns:a16="http://schemas.microsoft.com/office/drawing/2014/main" val="965578486"/>
                    </a:ext>
                  </a:extLst>
                </a:gridCol>
              </a:tblGrid>
              <a:tr h="0">
                <a:tc>
                  <a:txBody>
                    <a:bodyPr/>
                    <a:lstStyle/>
                    <a:p>
                      <a:pPr marL="342900" marR="0" lvl="0" indent="-342900">
                        <a:spcBef>
                          <a:spcPts val="0"/>
                        </a:spcBef>
                        <a:spcAft>
                          <a:spcPts val="0"/>
                        </a:spcAft>
                        <a:buFont typeface="Symbol" panose="05050102010706020507" pitchFamily="18" charset="2"/>
                        <a:buChar char=""/>
                      </a:pPr>
                      <a:r>
                        <a:rPr lang="en-US" sz="1100">
                          <a:effectLst/>
                        </a:rPr>
                        <a:t>File Folders</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a:effectLst/>
                        </a:rPr>
                        <a:t>Glue</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a:effectLst/>
                        </a:rPr>
                        <a:t>Fuzzy Sticks</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41876638"/>
                  </a:ext>
                </a:extLst>
              </a:tr>
              <a:tr h="0">
                <a:tc>
                  <a:txBody>
                    <a:bodyPr/>
                    <a:lstStyle/>
                    <a:p>
                      <a:pPr marL="342900" marR="0" lvl="0" indent="-342900">
                        <a:spcBef>
                          <a:spcPts val="0"/>
                        </a:spcBef>
                        <a:spcAft>
                          <a:spcPts val="0"/>
                        </a:spcAft>
                        <a:buFont typeface="Symbol" panose="05050102010706020507" pitchFamily="18" charset="2"/>
                        <a:buChar char=""/>
                      </a:pPr>
                      <a:r>
                        <a:rPr lang="en-US" sz="1100">
                          <a:effectLst/>
                        </a:rPr>
                        <a:t>Construction paper</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a:effectLst/>
                        </a:rPr>
                        <a:t>Craft sticks</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dirty="0">
                          <a:effectLst/>
                        </a:rPr>
                        <a:t>Card stock</a:t>
                      </a:r>
                      <a:endParaRPr lang="en-US" sz="1200" dirty="0">
                        <a:solidFill>
                          <a:srgbClr val="333333"/>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169289190"/>
                  </a:ext>
                </a:extLst>
              </a:tr>
            </a:tbl>
          </a:graphicData>
        </a:graphic>
      </p:graphicFrame>
      <p:sp>
        <p:nvSpPr>
          <p:cNvPr id="15" name="Rectangle 14">
            <a:extLst>
              <a:ext uri="{FF2B5EF4-FFF2-40B4-BE49-F238E27FC236}">
                <a16:creationId xmlns:a16="http://schemas.microsoft.com/office/drawing/2014/main" id="{7E4E170D-C918-4319-B76C-6B724BE6AA3C}"/>
              </a:ext>
            </a:extLst>
          </p:cNvPr>
          <p:cNvSpPr/>
          <p:nvPr/>
        </p:nvSpPr>
        <p:spPr>
          <a:xfrm>
            <a:off x="444545" y="5791200"/>
            <a:ext cx="6705600" cy="923330"/>
          </a:xfrm>
          <a:prstGeom prst="rect">
            <a:avLst/>
          </a:prstGeom>
        </p:spPr>
        <p:txBody>
          <a:bodyPr wrap="square">
            <a:spAutoFit/>
          </a:bodyPr>
          <a:lstStyle/>
          <a:p>
            <a:r>
              <a:rPr lang="en-US" b="1" dirty="0">
                <a:solidFill>
                  <a:srgbClr val="333333"/>
                </a:solidFill>
                <a:latin typeface="Times New Roman" panose="02020603050405020304" pitchFamily="18" charset="0"/>
                <a:ea typeface="MS Mincho" panose="02020609040205080304" pitchFamily="49" charset="-128"/>
              </a:rPr>
              <a:t>Tools: Unlimited </a:t>
            </a:r>
            <a:endParaRPr lang="en-US" sz="2000" dirty="0">
              <a:solidFill>
                <a:srgbClr val="333333"/>
              </a:solidFill>
              <a:latin typeface="Times New Roman" panose="02020603050405020304" pitchFamily="18" charset="0"/>
              <a:ea typeface="MS Mincho" panose="02020609040205080304" pitchFamily="49" charset="-128"/>
            </a:endParaRPr>
          </a:p>
          <a:p>
            <a:r>
              <a:rPr lang="en-US" dirty="0">
                <a:solidFill>
                  <a:srgbClr val="333333"/>
                </a:solidFill>
                <a:latin typeface="Times New Roman" panose="02020603050405020304" pitchFamily="18" charset="0"/>
                <a:ea typeface="MS Mincho" panose="02020609040205080304" pitchFamily="49" charset="-128"/>
              </a:rPr>
              <a:t>Scissors, Hole punch, ruler, Markers, Crayons, Colored Pencils</a:t>
            </a:r>
            <a:endParaRPr lang="en-US" sz="2000" dirty="0">
              <a:solidFill>
                <a:srgbClr val="333333"/>
              </a:solidFill>
              <a:latin typeface="Times New Roman" panose="02020603050405020304" pitchFamily="18" charset="0"/>
              <a:ea typeface="MS Mincho" panose="02020609040205080304" pitchFamily="49" charset="-128"/>
            </a:endParaRPr>
          </a:p>
          <a:p>
            <a:pPr algn="ctr"/>
            <a:r>
              <a:rPr lang="en-US" b="1" i="1" dirty="0">
                <a:solidFill>
                  <a:srgbClr val="333333"/>
                </a:solidFill>
                <a:latin typeface="Times New Roman" panose="02020603050405020304" pitchFamily="18" charset="0"/>
                <a:ea typeface="MS Mincho" panose="02020609040205080304" pitchFamily="49" charset="-128"/>
              </a:rPr>
              <a:t> </a:t>
            </a:r>
            <a:endParaRPr lang="en-US" sz="2000" dirty="0">
              <a:solidFill>
                <a:srgbClr val="333333"/>
              </a:solidFill>
              <a:effectLst/>
              <a:latin typeface="Times New Roman" panose="02020603050405020304" pitchFamily="18" charset="0"/>
              <a:ea typeface="MS Mincho" panose="02020609040205080304" pitchFamily="49" charset="-128"/>
            </a:endParaRPr>
          </a:p>
        </p:txBody>
      </p:sp>
      <p:pic>
        <p:nvPicPr>
          <p:cNvPr id="16" name="Picture 15" descr="Macintosh HD:Users:lindseyswagerty:Desktop:Screen Shot 2014-11-20 at 12.29.40 AM.png">
            <a:extLst>
              <a:ext uri="{FF2B5EF4-FFF2-40B4-BE49-F238E27FC236}">
                <a16:creationId xmlns:a16="http://schemas.microsoft.com/office/drawing/2014/main" id="{2D3826E3-7FBF-4D89-AD23-A556FF506540}"/>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5867400" y="3332912"/>
            <a:ext cx="3003550" cy="1504315"/>
          </a:xfrm>
          <a:prstGeom prst="rect">
            <a:avLst/>
          </a:prstGeom>
          <a:noFill/>
          <a:ln>
            <a:no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1955169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3E0AE0-45EA-4C98-BCF3-3BD1FADFDE6A}"/>
              </a:ext>
            </a:extLst>
          </p:cNvPr>
          <p:cNvSpPr/>
          <p:nvPr/>
        </p:nvSpPr>
        <p:spPr>
          <a:xfrm>
            <a:off x="436485" y="4992041"/>
            <a:ext cx="2255746" cy="369332"/>
          </a:xfrm>
          <a:prstGeom prst="rect">
            <a:avLst/>
          </a:prstGeom>
        </p:spPr>
        <p:txBody>
          <a:bodyPr wrap="none">
            <a:spAutoFit/>
          </a:bodyPr>
          <a:lstStyle/>
          <a:p>
            <a:r>
              <a:rPr lang="en-US" b="1" dirty="0">
                <a:solidFill>
                  <a:srgbClr val="333333"/>
                </a:solidFill>
                <a:latin typeface="Times New Roman" panose="02020603050405020304" pitchFamily="18" charset="0"/>
                <a:ea typeface="MS Mincho" panose="02020609040205080304" pitchFamily="49" charset="-128"/>
              </a:rPr>
              <a:t>Materials: Unlimited</a:t>
            </a:r>
            <a:endParaRPr lang="en-US" sz="2000" dirty="0">
              <a:solidFill>
                <a:srgbClr val="333333"/>
              </a:solidFill>
              <a:effectLst/>
              <a:latin typeface="Times New Roman" panose="02020603050405020304" pitchFamily="18" charset="0"/>
              <a:ea typeface="MS Mincho" panose="02020609040205080304" pitchFamily="49" charset="-128"/>
            </a:endParaRPr>
          </a:p>
        </p:txBody>
      </p:sp>
      <p:graphicFrame>
        <p:nvGraphicFramePr>
          <p:cNvPr id="14" name="Table 13">
            <a:extLst>
              <a:ext uri="{FF2B5EF4-FFF2-40B4-BE49-F238E27FC236}">
                <a16:creationId xmlns:a16="http://schemas.microsoft.com/office/drawing/2014/main" id="{D637556F-DE37-46A7-8801-1BC888A1B879}"/>
              </a:ext>
            </a:extLst>
          </p:cNvPr>
          <p:cNvGraphicFramePr>
            <a:graphicFrameLocks noGrp="1"/>
          </p:cNvGraphicFramePr>
          <p:nvPr/>
        </p:nvGraphicFramePr>
        <p:xfrm>
          <a:off x="533400" y="5377971"/>
          <a:ext cx="8229600" cy="33528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557216194"/>
                    </a:ext>
                  </a:extLst>
                </a:gridCol>
                <a:gridCol w="2743200">
                  <a:extLst>
                    <a:ext uri="{9D8B030D-6E8A-4147-A177-3AD203B41FA5}">
                      <a16:colId xmlns:a16="http://schemas.microsoft.com/office/drawing/2014/main" val="436360164"/>
                    </a:ext>
                  </a:extLst>
                </a:gridCol>
                <a:gridCol w="2743200">
                  <a:extLst>
                    <a:ext uri="{9D8B030D-6E8A-4147-A177-3AD203B41FA5}">
                      <a16:colId xmlns:a16="http://schemas.microsoft.com/office/drawing/2014/main" val="965578486"/>
                    </a:ext>
                  </a:extLst>
                </a:gridCol>
              </a:tblGrid>
              <a:tr h="0">
                <a:tc>
                  <a:txBody>
                    <a:bodyPr/>
                    <a:lstStyle/>
                    <a:p>
                      <a:pPr marL="342900" marR="0" lvl="0" indent="-342900">
                        <a:spcBef>
                          <a:spcPts val="0"/>
                        </a:spcBef>
                        <a:spcAft>
                          <a:spcPts val="0"/>
                        </a:spcAft>
                        <a:buFont typeface="Symbol" panose="05050102010706020507" pitchFamily="18" charset="2"/>
                        <a:buChar char=""/>
                      </a:pPr>
                      <a:r>
                        <a:rPr lang="en-US" sz="1100">
                          <a:effectLst/>
                        </a:rPr>
                        <a:t>File Folders</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a:effectLst/>
                        </a:rPr>
                        <a:t>Glue</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a:effectLst/>
                        </a:rPr>
                        <a:t>Fuzzy Sticks</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41876638"/>
                  </a:ext>
                </a:extLst>
              </a:tr>
              <a:tr h="0">
                <a:tc>
                  <a:txBody>
                    <a:bodyPr/>
                    <a:lstStyle/>
                    <a:p>
                      <a:pPr marL="342900" marR="0" lvl="0" indent="-342900">
                        <a:spcBef>
                          <a:spcPts val="0"/>
                        </a:spcBef>
                        <a:spcAft>
                          <a:spcPts val="0"/>
                        </a:spcAft>
                        <a:buFont typeface="Symbol" panose="05050102010706020507" pitchFamily="18" charset="2"/>
                        <a:buChar char=""/>
                      </a:pPr>
                      <a:r>
                        <a:rPr lang="en-US" sz="1100">
                          <a:effectLst/>
                        </a:rPr>
                        <a:t>Construction paper</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a:effectLst/>
                        </a:rPr>
                        <a:t>Craft sticks</a:t>
                      </a:r>
                      <a:endParaRPr lang="en-US" sz="1200">
                        <a:solidFill>
                          <a:srgbClr val="333333"/>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dirty="0">
                          <a:effectLst/>
                        </a:rPr>
                        <a:t>Card stock</a:t>
                      </a:r>
                      <a:endParaRPr lang="en-US" sz="1200" dirty="0">
                        <a:solidFill>
                          <a:srgbClr val="333333"/>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169289190"/>
                  </a:ext>
                </a:extLst>
              </a:tr>
            </a:tbl>
          </a:graphicData>
        </a:graphic>
      </p:graphicFrame>
      <p:sp>
        <p:nvSpPr>
          <p:cNvPr id="15" name="Rectangle 14">
            <a:extLst>
              <a:ext uri="{FF2B5EF4-FFF2-40B4-BE49-F238E27FC236}">
                <a16:creationId xmlns:a16="http://schemas.microsoft.com/office/drawing/2014/main" id="{7E4E170D-C918-4319-B76C-6B724BE6AA3C}"/>
              </a:ext>
            </a:extLst>
          </p:cNvPr>
          <p:cNvSpPr/>
          <p:nvPr/>
        </p:nvSpPr>
        <p:spPr>
          <a:xfrm>
            <a:off x="444545" y="5791200"/>
            <a:ext cx="6705600" cy="923330"/>
          </a:xfrm>
          <a:prstGeom prst="rect">
            <a:avLst/>
          </a:prstGeom>
        </p:spPr>
        <p:txBody>
          <a:bodyPr wrap="square">
            <a:spAutoFit/>
          </a:bodyPr>
          <a:lstStyle/>
          <a:p>
            <a:r>
              <a:rPr lang="en-US" b="1" dirty="0">
                <a:solidFill>
                  <a:srgbClr val="333333"/>
                </a:solidFill>
                <a:latin typeface="Times New Roman" panose="02020603050405020304" pitchFamily="18" charset="0"/>
                <a:ea typeface="MS Mincho" panose="02020609040205080304" pitchFamily="49" charset="-128"/>
              </a:rPr>
              <a:t>Tools: Unlimited </a:t>
            </a:r>
            <a:endParaRPr lang="en-US" sz="2000" dirty="0">
              <a:solidFill>
                <a:srgbClr val="333333"/>
              </a:solidFill>
              <a:latin typeface="Times New Roman" panose="02020603050405020304" pitchFamily="18" charset="0"/>
              <a:ea typeface="MS Mincho" panose="02020609040205080304" pitchFamily="49" charset="-128"/>
            </a:endParaRPr>
          </a:p>
          <a:p>
            <a:r>
              <a:rPr lang="en-US" dirty="0">
                <a:solidFill>
                  <a:srgbClr val="333333"/>
                </a:solidFill>
                <a:latin typeface="Times New Roman" panose="02020603050405020304" pitchFamily="18" charset="0"/>
                <a:ea typeface="MS Mincho" panose="02020609040205080304" pitchFamily="49" charset="-128"/>
              </a:rPr>
              <a:t>Scissors, Hole punch, ruler, Markers, Crayons, Colored Pencils</a:t>
            </a:r>
            <a:endParaRPr lang="en-US" sz="2000" dirty="0">
              <a:solidFill>
                <a:srgbClr val="333333"/>
              </a:solidFill>
              <a:latin typeface="Times New Roman" panose="02020603050405020304" pitchFamily="18" charset="0"/>
              <a:ea typeface="MS Mincho" panose="02020609040205080304" pitchFamily="49" charset="-128"/>
            </a:endParaRPr>
          </a:p>
          <a:p>
            <a:pPr algn="ctr"/>
            <a:r>
              <a:rPr lang="en-US" b="1" i="1" dirty="0">
                <a:solidFill>
                  <a:srgbClr val="333333"/>
                </a:solidFill>
                <a:latin typeface="Times New Roman" panose="02020603050405020304" pitchFamily="18" charset="0"/>
                <a:ea typeface="MS Mincho" panose="02020609040205080304" pitchFamily="49" charset="-128"/>
              </a:rPr>
              <a:t> </a:t>
            </a:r>
            <a:endParaRPr lang="en-US" sz="2000" dirty="0">
              <a:solidFill>
                <a:srgbClr val="333333"/>
              </a:solidFill>
              <a:effectLst/>
              <a:latin typeface="Times New Roman" panose="02020603050405020304" pitchFamily="18" charset="0"/>
              <a:ea typeface="MS Mincho" panose="02020609040205080304" pitchFamily="49" charset="-128"/>
            </a:endParaRPr>
          </a:p>
        </p:txBody>
      </p:sp>
      <p:pic>
        <p:nvPicPr>
          <p:cNvPr id="3079" name="Picture 5" descr="Macintosh HD:Users:lindseyswagerty:Desktop:Screen Shot 2014-11-20 at 12.36.29 AM.png">
            <a:extLst>
              <a:ext uri="{FF2B5EF4-FFF2-40B4-BE49-F238E27FC236}">
                <a16:creationId xmlns:a16="http://schemas.microsoft.com/office/drawing/2014/main" id="{7AFF0668-02C7-4F69-98A9-EBE156E226E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74580" y="4168883"/>
            <a:ext cx="1020762"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4" descr="Macintosh HD:Users:lindseyswagerty:Desktop:Screen Shot 2014-11-20 at 12.35.29 AM.png">
            <a:extLst>
              <a:ext uri="{FF2B5EF4-FFF2-40B4-BE49-F238E27FC236}">
                <a16:creationId xmlns:a16="http://schemas.microsoft.com/office/drawing/2014/main" id="{C82CEBF9-A42D-49CF-B103-2C0AAEE87C2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73525" y="4196835"/>
            <a:ext cx="1073150" cy="7556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6" descr="Macintosh HD:Users:lindseyswagerty:Desktop:Screen Shot 2014-11-20 at 12.37.18 AM.png">
            <a:extLst>
              <a:ext uri="{FF2B5EF4-FFF2-40B4-BE49-F238E27FC236}">
                <a16:creationId xmlns:a16="http://schemas.microsoft.com/office/drawing/2014/main" id="{223AAAB6-AE47-4C71-B509-0B6A074127E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97265" y="4239193"/>
            <a:ext cx="1073150" cy="895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9E73BEF7-DBB4-4F03-AE5B-3829DEC1717A}"/>
              </a:ext>
            </a:extLst>
          </p:cNvPr>
          <p:cNvSpPr>
            <a:spLocks noChangeArrowheads="1"/>
          </p:cNvSpPr>
          <p:nvPr/>
        </p:nvSpPr>
        <p:spPr bwMode="auto">
          <a:xfrm>
            <a:off x="76200" y="18703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9">
            <a:extLst>
              <a:ext uri="{FF2B5EF4-FFF2-40B4-BE49-F238E27FC236}">
                <a16:creationId xmlns:a16="http://schemas.microsoft.com/office/drawing/2014/main" id="{1956EDC6-1088-40FA-B572-8225AC7C18B0}"/>
              </a:ext>
            </a:extLst>
          </p:cNvPr>
          <p:cNvSpPr>
            <a:spLocks noChangeArrowheads="1"/>
          </p:cNvSpPr>
          <p:nvPr/>
        </p:nvSpPr>
        <p:spPr bwMode="auto">
          <a:xfrm>
            <a:off x="535842" y="193727"/>
            <a:ext cx="787671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Resources</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E3ECAAEA-7928-412E-9DC3-B442766F253C}"/>
              </a:ext>
            </a:extLst>
          </p:cNvPr>
          <p:cNvSpPr>
            <a:spLocks noChangeArrowheads="1"/>
          </p:cNvSpPr>
          <p:nvPr/>
        </p:nvSpPr>
        <p:spPr bwMode="auto">
          <a:xfrm>
            <a:off x="480795" y="1911388"/>
            <a:ext cx="768502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Challenge:</a:t>
            </a:r>
            <a:r>
              <a:rPr kumimoji="0" lang="en-US" altLang="en-US" b="0" i="0"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 Design a pop-up card that depicts your knowledge of all three types of resources.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Criteria:</a:t>
            </a:r>
            <a:r>
              <a:rPr kumimoji="0" lang="en-US" altLang="en-US" b="0" i="0"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 Your pop-up card should include: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Information for all three types of resources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A minimum of two different pop-up mechanisms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A brief explanation describing the three resources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Should be neat and attractive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Include references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BEFE622E-BE11-4922-92AA-22D7A12E3604}"/>
              </a:ext>
            </a:extLst>
          </p:cNvPr>
          <p:cNvSpPr/>
          <p:nvPr/>
        </p:nvSpPr>
        <p:spPr>
          <a:xfrm>
            <a:off x="533400" y="996457"/>
            <a:ext cx="8153400" cy="646331"/>
          </a:xfrm>
          <a:prstGeom prst="rect">
            <a:avLst/>
          </a:prstGeom>
        </p:spPr>
        <p:txBody>
          <a:bodyPr wrap="square">
            <a:spAutoFit/>
          </a:bodyPr>
          <a:lstStyle/>
          <a:p>
            <a:pPr lvl="0" eaLnBrk="0" fontAlgn="base" hangingPunct="0">
              <a:spcBef>
                <a:spcPct val="0"/>
              </a:spcBef>
              <a:spcAft>
                <a:spcPct val="0"/>
              </a:spcAft>
            </a:pPr>
            <a:r>
              <a:rPr lang="en-US" altLang="en-US" b="1" dirty="0">
                <a:solidFill>
                  <a:srgbClr val="333333"/>
                </a:solidFill>
                <a:latin typeface="Times New Roman" panose="02020603050405020304" pitchFamily="18" charset="0"/>
                <a:ea typeface="MS Mincho" panose="02020609040205080304" pitchFamily="49" charset="-128"/>
                <a:cs typeface="Times New Roman" panose="02020603050405020304" pitchFamily="18" charset="0"/>
              </a:rPr>
              <a:t>Background:</a:t>
            </a:r>
            <a:r>
              <a:rPr lang="en-US" altLang="en-US" dirty="0">
                <a:solidFill>
                  <a:srgbClr val="333333"/>
                </a:solidFill>
                <a:latin typeface="Times New Roman" panose="02020603050405020304" pitchFamily="18" charset="0"/>
                <a:ea typeface="MS Mincho" panose="02020609040205080304" pitchFamily="49" charset="-128"/>
                <a:cs typeface="Times New Roman" panose="02020603050405020304" pitchFamily="18" charset="0"/>
              </a:rPr>
              <a:t> We have just learned about natural resources, human resources, and capital resources.</a:t>
            </a:r>
            <a:endParaRPr lang="en-US" altLang="en-US" sz="800" dirty="0"/>
          </a:p>
        </p:txBody>
      </p:sp>
    </p:spTree>
    <p:extLst>
      <p:ext uri="{BB962C8B-B14F-4D97-AF65-F5344CB8AC3E}">
        <p14:creationId xmlns:p14="http://schemas.microsoft.com/office/powerpoint/2010/main" val="1238552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oAutofit/>
          </a:bodyPr>
          <a:lstStyle/>
          <a:p>
            <a:r>
              <a:rPr lang="en-US" sz="3200" dirty="0"/>
              <a:t>Other Paper Challenges: </a:t>
            </a:r>
            <a:r>
              <a:rPr lang="en-US" sz="3200" u="sng" dirty="0"/>
              <a:t>Paper Cantilever</a:t>
            </a:r>
          </a:p>
        </p:txBody>
      </p:sp>
      <p:sp>
        <p:nvSpPr>
          <p:cNvPr id="4" name="Text Placeholder 3"/>
          <p:cNvSpPr>
            <a:spLocks noGrp="1"/>
          </p:cNvSpPr>
          <p:nvPr>
            <p:ph type="body" sz="half" idx="2"/>
          </p:nvPr>
        </p:nvSpPr>
        <p:spPr>
          <a:xfrm>
            <a:off x="457200" y="2057400"/>
            <a:ext cx="3008313" cy="4068763"/>
          </a:xfrm>
        </p:spPr>
        <p:txBody>
          <a:bodyPr>
            <a:normAutofit/>
          </a:bodyPr>
          <a:lstStyle/>
          <a:p>
            <a:r>
              <a:rPr lang="en-US" sz="3200" dirty="0"/>
              <a:t>Big Ideas:</a:t>
            </a:r>
          </a:p>
          <a:p>
            <a:pPr marL="457200" indent="-457200">
              <a:buFont typeface="Arial" panose="020B0604020202020204" pitchFamily="34" charset="0"/>
              <a:buChar char="•"/>
            </a:pPr>
            <a:r>
              <a:rPr lang="en-US" sz="3200" dirty="0"/>
              <a:t>Shear</a:t>
            </a:r>
          </a:p>
          <a:p>
            <a:pPr marL="457200" indent="-457200">
              <a:buFont typeface="Arial" panose="020B0604020202020204" pitchFamily="34" charset="0"/>
              <a:buChar char="•"/>
            </a:pPr>
            <a:r>
              <a:rPr lang="en-US" sz="3200" dirty="0"/>
              <a:t>Stress</a:t>
            </a:r>
          </a:p>
          <a:p>
            <a:pPr marL="457200" indent="-457200">
              <a:buFont typeface="Arial" panose="020B0604020202020204" pitchFamily="34" charset="0"/>
              <a:buChar char="•"/>
            </a:pPr>
            <a:r>
              <a:rPr lang="en-US" sz="3200" dirty="0"/>
              <a:t>Beams</a:t>
            </a:r>
          </a:p>
          <a:p>
            <a:pPr marL="457200" indent="-457200">
              <a:buFont typeface="Arial" panose="020B0604020202020204" pitchFamily="34" charset="0"/>
              <a:buChar char="•"/>
            </a:pPr>
            <a:r>
              <a:rPr lang="en-US" sz="3200" dirty="0"/>
              <a:t>Loads</a:t>
            </a:r>
          </a:p>
          <a:p>
            <a:pPr marL="457200" indent="-457200">
              <a:buFont typeface="Arial" panose="020B0604020202020204" pitchFamily="34" charset="0"/>
              <a:buChar char="•"/>
            </a:pPr>
            <a:r>
              <a:rPr lang="en-US" sz="3200" dirty="0"/>
              <a:t>Force</a:t>
            </a:r>
          </a:p>
        </p:txBody>
      </p:sp>
      <p:pic>
        <p:nvPicPr>
          <p:cNvPr id="5" name="Picture 2"/>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624925" y="273050"/>
            <a:ext cx="5011999"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38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oAutofit/>
          </a:bodyPr>
          <a:lstStyle/>
          <a:p>
            <a:r>
              <a:rPr lang="en-US" sz="3200" dirty="0"/>
              <a:t>Other Paper Challenges: </a:t>
            </a:r>
            <a:r>
              <a:rPr lang="en-US" sz="3200" u="sng" dirty="0"/>
              <a:t>Basic Electricity</a:t>
            </a:r>
          </a:p>
        </p:txBody>
      </p:sp>
      <p:sp>
        <p:nvSpPr>
          <p:cNvPr id="4" name="Text Placeholder 3"/>
          <p:cNvSpPr>
            <a:spLocks noGrp="1"/>
          </p:cNvSpPr>
          <p:nvPr>
            <p:ph type="body" sz="half" idx="2"/>
          </p:nvPr>
        </p:nvSpPr>
        <p:spPr>
          <a:xfrm>
            <a:off x="457200" y="2249728"/>
            <a:ext cx="3008313" cy="4068763"/>
          </a:xfrm>
        </p:spPr>
        <p:txBody>
          <a:bodyPr>
            <a:normAutofit/>
          </a:bodyPr>
          <a:lstStyle/>
          <a:p>
            <a:r>
              <a:rPr lang="en-US" sz="3200" dirty="0"/>
              <a:t>Big Ideas:</a:t>
            </a:r>
          </a:p>
          <a:p>
            <a:pPr marL="457200" indent="-457200">
              <a:buFont typeface="Arial" panose="020B0604020202020204" pitchFamily="34" charset="0"/>
              <a:buChar char="•"/>
            </a:pPr>
            <a:r>
              <a:rPr lang="en-US" sz="3200" dirty="0"/>
              <a:t>Circuits</a:t>
            </a:r>
          </a:p>
          <a:p>
            <a:pPr marL="457200" indent="-457200">
              <a:buFont typeface="Arial" panose="020B0604020202020204" pitchFamily="34" charset="0"/>
              <a:buChar char="•"/>
            </a:pPr>
            <a:r>
              <a:rPr lang="en-US" sz="3200" dirty="0"/>
              <a:t>Conductors</a:t>
            </a:r>
          </a:p>
          <a:p>
            <a:pPr marL="457200" indent="-457200">
              <a:buFont typeface="Arial" panose="020B0604020202020204" pitchFamily="34" charset="0"/>
              <a:buChar char="•"/>
            </a:pPr>
            <a:r>
              <a:rPr lang="en-US" sz="3200" dirty="0"/>
              <a:t>Insulators</a:t>
            </a:r>
          </a:p>
          <a:p>
            <a:pPr marL="457200" indent="-457200">
              <a:buFont typeface="Arial" panose="020B0604020202020204" pitchFamily="34" charset="0"/>
              <a:buChar char="•"/>
            </a:pPr>
            <a:r>
              <a:rPr lang="en-US" sz="3200" dirty="0"/>
              <a:t>LED’s</a:t>
            </a:r>
          </a:p>
          <a:p>
            <a:pPr marL="457200" indent="-457200">
              <a:buFont typeface="Arial" panose="020B0604020202020204" pitchFamily="34" charset="0"/>
              <a:buChar char="•"/>
            </a:pPr>
            <a:r>
              <a:rPr lang="en-US" sz="3200" dirty="0"/>
              <a:t>Conductivity</a:t>
            </a:r>
          </a:p>
        </p:txBody>
      </p:sp>
      <p:pic>
        <p:nvPicPr>
          <p:cNvPr id="6"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4939108" y="282748"/>
            <a:ext cx="3581400" cy="3003755"/>
          </a:xfrm>
          <a:prstGeom prst="rect">
            <a:avLst/>
          </a:prstGeom>
        </p:spPr>
      </p:pic>
      <p:pic>
        <p:nvPicPr>
          <p:cNvPr id="7" name="Picture 7" descr="F:\ISEA\STEM pics\IMG_048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39108" y="3733800"/>
            <a:ext cx="3610495" cy="260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838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oAutofit/>
          </a:bodyPr>
          <a:lstStyle/>
          <a:p>
            <a:r>
              <a:rPr lang="en-US" sz="3200" dirty="0"/>
              <a:t>Other Paper Challenges: </a:t>
            </a:r>
            <a:r>
              <a:rPr lang="en-US" sz="3200" u="sng" dirty="0"/>
              <a:t>Paper Springs</a:t>
            </a:r>
          </a:p>
        </p:txBody>
      </p:sp>
      <p:sp>
        <p:nvSpPr>
          <p:cNvPr id="4" name="Text Placeholder 3"/>
          <p:cNvSpPr>
            <a:spLocks noGrp="1"/>
          </p:cNvSpPr>
          <p:nvPr>
            <p:ph type="body" sz="half" idx="2"/>
          </p:nvPr>
        </p:nvSpPr>
        <p:spPr>
          <a:xfrm>
            <a:off x="457200" y="2057400"/>
            <a:ext cx="3008313" cy="4068763"/>
          </a:xfrm>
        </p:spPr>
        <p:txBody>
          <a:bodyPr>
            <a:normAutofit/>
          </a:bodyPr>
          <a:lstStyle/>
          <a:p>
            <a:r>
              <a:rPr lang="en-US" sz="3200" dirty="0"/>
              <a:t>Big Ideas:</a:t>
            </a:r>
          </a:p>
          <a:p>
            <a:pPr marL="457200" indent="-457200">
              <a:buFont typeface="Arial" panose="020B0604020202020204" pitchFamily="34" charset="0"/>
              <a:buChar char="•"/>
            </a:pPr>
            <a:r>
              <a:rPr lang="en-US" sz="3200" dirty="0"/>
              <a:t>Elasticity</a:t>
            </a:r>
          </a:p>
          <a:p>
            <a:pPr marL="457200" indent="-457200">
              <a:buFont typeface="Arial" panose="020B0604020202020204" pitchFamily="34" charset="0"/>
              <a:buChar char="•"/>
            </a:pPr>
            <a:r>
              <a:rPr lang="en-US" sz="3200" dirty="0"/>
              <a:t>Creativity</a:t>
            </a:r>
          </a:p>
          <a:p>
            <a:pPr marL="457200" indent="-457200">
              <a:buFont typeface="Arial" panose="020B0604020202020204" pitchFamily="34" charset="0"/>
              <a:buChar char="•"/>
            </a:pPr>
            <a:r>
              <a:rPr lang="en-US" sz="3200" dirty="0"/>
              <a:t>Weight</a:t>
            </a:r>
          </a:p>
          <a:p>
            <a:pPr marL="457200" indent="-457200">
              <a:buFont typeface="Arial" panose="020B0604020202020204" pitchFamily="34" charset="0"/>
              <a:buChar char="•"/>
            </a:pPr>
            <a:r>
              <a:rPr lang="en-US" sz="3200" dirty="0"/>
              <a:t>Potential and kinetic energy</a:t>
            </a:r>
          </a:p>
          <a:p>
            <a:pPr marL="457200" indent="-457200">
              <a:buFont typeface="Arial" panose="020B0604020202020204" pitchFamily="34" charset="0"/>
              <a:buChar char="•"/>
            </a:pPr>
            <a:r>
              <a:rPr lang="en-US" sz="3200" dirty="0"/>
              <a:t>Force</a:t>
            </a:r>
          </a:p>
        </p:txBody>
      </p:sp>
      <p:pic>
        <p:nvPicPr>
          <p:cNvPr id="8"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57600" y="2239963"/>
            <a:ext cx="538527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15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oAutofit/>
          </a:bodyPr>
          <a:lstStyle/>
          <a:p>
            <a:r>
              <a:rPr lang="en-US" sz="3200" dirty="0"/>
              <a:t>Other Paper Challenges: </a:t>
            </a:r>
            <a:r>
              <a:rPr lang="en-US" sz="3200" u="sng" dirty="0"/>
              <a:t>Paper Bridges</a:t>
            </a:r>
          </a:p>
        </p:txBody>
      </p:sp>
      <p:sp>
        <p:nvSpPr>
          <p:cNvPr id="4" name="Text Placeholder 3"/>
          <p:cNvSpPr>
            <a:spLocks noGrp="1"/>
          </p:cNvSpPr>
          <p:nvPr>
            <p:ph type="body" sz="half" idx="2"/>
          </p:nvPr>
        </p:nvSpPr>
        <p:spPr>
          <a:xfrm>
            <a:off x="457200" y="2057400"/>
            <a:ext cx="3008313" cy="4068763"/>
          </a:xfrm>
        </p:spPr>
        <p:txBody>
          <a:bodyPr>
            <a:normAutofit/>
          </a:bodyPr>
          <a:lstStyle/>
          <a:p>
            <a:r>
              <a:rPr lang="en-US" sz="3200" dirty="0"/>
              <a:t>Big Ideas:</a:t>
            </a:r>
          </a:p>
          <a:p>
            <a:pPr marL="457200" indent="-457200">
              <a:buFont typeface="Arial" panose="020B0604020202020204" pitchFamily="34" charset="0"/>
              <a:buChar char="•"/>
            </a:pPr>
            <a:r>
              <a:rPr lang="en-US" sz="3200" dirty="0"/>
              <a:t>Materials</a:t>
            </a:r>
          </a:p>
          <a:p>
            <a:pPr marL="457200" indent="-457200">
              <a:buFont typeface="Arial" panose="020B0604020202020204" pitchFamily="34" charset="0"/>
              <a:buChar char="•"/>
            </a:pPr>
            <a:r>
              <a:rPr lang="en-US" sz="3200" dirty="0"/>
              <a:t>Angles</a:t>
            </a:r>
          </a:p>
          <a:p>
            <a:pPr marL="457200" indent="-457200">
              <a:buFont typeface="Arial" panose="020B0604020202020204" pitchFamily="34" charset="0"/>
              <a:buChar char="•"/>
            </a:pPr>
            <a:r>
              <a:rPr lang="en-US" sz="3200" dirty="0"/>
              <a:t>Strength</a:t>
            </a:r>
          </a:p>
          <a:p>
            <a:pPr marL="457200" indent="-457200">
              <a:buFont typeface="Arial" panose="020B0604020202020204" pitchFamily="34" charset="0"/>
              <a:buChar char="•"/>
            </a:pPr>
            <a:r>
              <a:rPr lang="en-US" sz="3200" dirty="0"/>
              <a:t>Loads</a:t>
            </a:r>
          </a:p>
          <a:p>
            <a:pPr marL="457200" indent="-457200">
              <a:buFont typeface="Arial" panose="020B0604020202020204" pitchFamily="34" charset="0"/>
              <a:buChar char="•"/>
            </a:pPr>
            <a:r>
              <a:rPr lang="en-US" sz="3200" dirty="0"/>
              <a:t>Force</a:t>
            </a: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818909" y="377970"/>
            <a:ext cx="2656640" cy="198423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8909" y="2590800"/>
            <a:ext cx="2684349" cy="2004977"/>
          </a:xfrm>
          <a:prstGeom prst="rect">
            <a:avLst/>
          </a:prstGeom>
        </p:spPr>
      </p:pic>
      <p:pic>
        <p:nvPicPr>
          <p:cNvPr id="8" name="Picture 2" descr="http://www.hookedonstamping.com/wp-content/bridg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46762" y="4824377"/>
            <a:ext cx="2656496" cy="1981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cienceprojectideasforkids.com/wp-content/uploads/2010/10/engineering-fold-paper-bridge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38400" y="4824377"/>
            <a:ext cx="3205942" cy="193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373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72198" y="638112"/>
            <a:ext cx="2567565" cy="2723039"/>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199" y="3361151"/>
            <a:ext cx="2567565" cy="3423420"/>
          </a:xfrm>
          <a:prstGeom prst="rect">
            <a:avLst/>
          </a:prstGeom>
        </p:spPr>
      </p:pic>
      <p:pic>
        <p:nvPicPr>
          <p:cNvPr id="6" name="Picture 5"/>
          <p:cNvPicPr/>
          <p:nvPr/>
        </p:nvPicPr>
        <p:blipFill>
          <a:blip r:embed="rId4"/>
          <a:stretch>
            <a:fillRect/>
          </a:stretch>
        </p:blipFill>
        <p:spPr>
          <a:xfrm>
            <a:off x="457200" y="1145771"/>
            <a:ext cx="5257800" cy="5638800"/>
          </a:xfrm>
          <a:prstGeom prst="rect">
            <a:avLst/>
          </a:prstGeom>
        </p:spPr>
      </p:pic>
      <p:sp>
        <p:nvSpPr>
          <p:cNvPr id="3" name="Rectangle 2"/>
          <p:cNvSpPr/>
          <p:nvPr/>
        </p:nvSpPr>
        <p:spPr>
          <a:xfrm>
            <a:off x="457200" y="152400"/>
            <a:ext cx="5623560" cy="1077218"/>
          </a:xfrm>
          <a:prstGeom prst="rect">
            <a:avLst/>
          </a:prstGeom>
        </p:spPr>
        <p:txBody>
          <a:bodyPr wrap="square">
            <a:spAutoFit/>
          </a:bodyPr>
          <a:lstStyle/>
          <a:p>
            <a:r>
              <a:rPr lang="en-US" sz="3200" dirty="0"/>
              <a:t>Other Paper Challenges: </a:t>
            </a:r>
          </a:p>
          <a:p>
            <a:r>
              <a:rPr lang="en-US" sz="3200" u="sng" dirty="0"/>
              <a:t>Earthquake Proof Tower</a:t>
            </a:r>
          </a:p>
        </p:txBody>
      </p:sp>
    </p:spTree>
    <p:extLst>
      <p:ext uri="{BB962C8B-B14F-4D97-AF65-F5344CB8AC3E}">
        <p14:creationId xmlns:p14="http://schemas.microsoft.com/office/powerpoint/2010/main" val="3616509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75210" y="1229618"/>
            <a:ext cx="4934989" cy="5406474"/>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002566" y="4225148"/>
            <a:ext cx="2732978" cy="208891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743250" y="1046862"/>
            <a:ext cx="3069700" cy="1907000"/>
          </a:xfrm>
          <a:prstGeom prst="rect">
            <a:avLst/>
          </a:prstGeom>
        </p:spPr>
      </p:pic>
      <p:sp>
        <p:nvSpPr>
          <p:cNvPr id="6" name="Rectangle 5"/>
          <p:cNvSpPr/>
          <p:nvPr/>
        </p:nvSpPr>
        <p:spPr>
          <a:xfrm>
            <a:off x="457200" y="152400"/>
            <a:ext cx="5623560" cy="1077218"/>
          </a:xfrm>
          <a:prstGeom prst="rect">
            <a:avLst/>
          </a:prstGeom>
        </p:spPr>
        <p:txBody>
          <a:bodyPr wrap="square">
            <a:spAutoFit/>
          </a:bodyPr>
          <a:lstStyle/>
          <a:p>
            <a:r>
              <a:rPr lang="en-US" sz="3200" dirty="0"/>
              <a:t>Other Paper Challenges: </a:t>
            </a:r>
          </a:p>
          <a:p>
            <a:r>
              <a:rPr lang="en-US" sz="3200" u="sng" dirty="0"/>
              <a:t>Cardboard Racer</a:t>
            </a:r>
          </a:p>
        </p:txBody>
      </p:sp>
    </p:spTree>
    <p:extLst>
      <p:ext uri="{BB962C8B-B14F-4D97-AF65-F5344CB8AC3E}">
        <p14:creationId xmlns:p14="http://schemas.microsoft.com/office/powerpoint/2010/main" val="2640112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72200" y="685800"/>
            <a:ext cx="2576222" cy="2289089"/>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163253" y="3546011"/>
            <a:ext cx="2594116" cy="2576222"/>
          </a:xfrm>
          <a:prstGeom prst="rect">
            <a:avLst/>
          </a:prstGeom>
        </p:spPr>
      </p:pic>
      <p:pic>
        <p:nvPicPr>
          <p:cNvPr id="5" name="Picture 4"/>
          <p:cNvPicPr/>
          <p:nvPr/>
        </p:nvPicPr>
        <p:blipFill>
          <a:blip r:embed="rId4"/>
          <a:stretch>
            <a:fillRect/>
          </a:stretch>
        </p:blipFill>
        <p:spPr>
          <a:xfrm>
            <a:off x="304800" y="1295400"/>
            <a:ext cx="5286272" cy="5109334"/>
          </a:xfrm>
          <a:prstGeom prst="rect">
            <a:avLst/>
          </a:prstGeom>
        </p:spPr>
      </p:pic>
      <p:sp>
        <p:nvSpPr>
          <p:cNvPr id="6" name="Rectangle 5"/>
          <p:cNvSpPr/>
          <p:nvPr/>
        </p:nvSpPr>
        <p:spPr>
          <a:xfrm>
            <a:off x="457200" y="152400"/>
            <a:ext cx="5623560" cy="1077218"/>
          </a:xfrm>
          <a:prstGeom prst="rect">
            <a:avLst/>
          </a:prstGeom>
        </p:spPr>
        <p:txBody>
          <a:bodyPr wrap="square">
            <a:spAutoFit/>
          </a:bodyPr>
          <a:lstStyle/>
          <a:p>
            <a:r>
              <a:rPr lang="en-US" sz="3200" dirty="0"/>
              <a:t>Other Paper Challenges: </a:t>
            </a:r>
          </a:p>
          <a:p>
            <a:r>
              <a:rPr lang="en-US" sz="3200" u="sng" dirty="0"/>
              <a:t>Automata</a:t>
            </a:r>
          </a:p>
        </p:txBody>
      </p:sp>
    </p:spTree>
    <p:extLst>
      <p:ext uri="{BB962C8B-B14F-4D97-AF65-F5344CB8AC3E}">
        <p14:creationId xmlns:p14="http://schemas.microsoft.com/office/powerpoint/2010/main" val="3757138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0DDD5F85-BCE1-B51C-9DE2-D973826B50C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533400"/>
            <a:ext cx="55626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8C1B254F-F784-C0B5-B4A0-5AE6D3A680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937950"/>
            <a:ext cx="3565124" cy="475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7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ctrTitle"/>
          </p:nvPr>
        </p:nvSpPr>
        <p:spPr>
          <a:xfrm>
            <a:off x="394936" y="174262"/>
            <a:ext cx="8567468" cy="990600"/>
          </a:xfrm>
        </p:spPr>
        <p:txBody>
          <a:bodyPr>
            <a:noAutofit/>
          </a:bodyPr>
          <a:lstStyle/>
          <a:p>
            <a:pPr algn="l"/>
            <a:r>
              <a:rPr lang="en-US" sz="3600" dirty="0">
                <a:latin typeface="Arial Black" panose="020B0A04020102020204" pitchFamily="34" charset="0"/>
              </a:rPr>
              <a:t>Low or No-Cost Tools &amp; Materials</a:t>
            </a:r>
          </a:p>
        </p:txBody>
      </p:sp>
      <p:sp>
        <p:nvSpPr>
          <p:cNvPr id="1190915" name="Text Box 3"/>
          <p:cNvSpPr txBox="1">
            <a:spLocks noChangeArrowheads="1"/>
          </p:cNvSpPr>
          <p:nvPr/>
        </p:nvSpPr>
        <p:spPr bwMode="auto">
          <a:xfrm>
            <a:off x="407377" y="1066800"/>
            <a:ext cx="8329246" cy="522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40000"/>
              </a:lnSpc>
              <a:spcBef>
                <a:spcPct val="0"/>
              </a:spcBef>
            </a:pPr>
            <a:r>
              <a:rPr lang="en-US" sz="2000" b="1" u="sng" dirty="0">
                <a:latin typeface="Arial Black" panose="020B0A04020102020204" pitchFamily="34" charset="0"/>
              </a:rPr>
              <a:t>Tools:</a:t>
            </a:r>
          </a:p>
          <a:p>
            <a:pPr eaLnBrk="0" hangingPunct="0">
              <a:lnSpc>
                <a:spcPct val="140000"/>
              </a:lnSpc>
              <a:spcBef>
                <a:spcPct val="0"/>
              </a:spcBef>
            </a:pPr>
            <a:r>
              <a:rPr lang="en-US" sz="2000" b="1" dirty="0">
                <a:latin typeface="Arial Black" panose="020B0A04020102020204" pitchFamily="34" charset="0"/>
              </a:rPr>
              <a:t>Scissors, Hole Punches, Paper Drills, Rulers, Markers, Crayons, Colored Pencils, </a:t>
            </a:r>
          </a:p>
          <a:p>
            <a:pPr eaLnBrk="0" hangingPunct="0">
              <a:lnSpc>
                <a:spcPct val="140000"/>
              </a:lnSpc>
              <a:spcBef>
                <a:spcPct val="0"/>
              </a:spcBef>
            </a:pPr>
            <a:r>
              <a:rPr lang="en-US" sz="2000" b="1" dirty="0">
                <a:latin typeface="Arial Black" panose="020B0A04020102020204" pitchFamily="34" charset="0"/>
              </a:rPr>
              <a:t>Canary Cutters, Crop-A-</a:t>
            </a:r>
            <a:r>
              <a:rPr lang="en-US" sz="2000" b="1" dirty="0" err="1">
                <a:latin typeface="Arial Black" panose="020B0A04020102020204" pitchFamily="34" charset="0"/>
              </a:rPr>
              <a:t>Diles</a:t>
            </a:r>
            <a:endParaRPr lang="en-US" sz="2000" b="1" dirty="0">
              <a:latin typeface="Arial Black" panose="020B0A04020102020204" pitchFamily="34" charset="0"/>
            </a:endParaRPr>
          </a:p>
          <a:p>
            <a:pPr eaLnBrk="0" hangingPunct="0">
              <a:lnSpc>
                <a:spcPct val="140000"/>
              </a:lnSpc>
              <a:spcBef>
                <a:spcPct val="0"/>
              </a:spcBef>
            </a:pPr>
            <a:endParaRPr lang="en-US" sz="2000" b="1" u="sng" dirty="0">
              <a:latin typeface="Arial Black" panose="020B0A04020102020204" pitchFamily="34" charset="0"/>
            </a:endParaRPr>
          </a:p>
          <a:p>
            <a:pPr eaLnBrk="0" hangingPunct="0">
              <a:lnSpc>
                <a:spcPct val="140000"/>
              </a:lnSpc>
              <a:spcBef>
                <a:spcPct val="0"/>
              </a:spcBef>
            </a:pPr>
            <a:r>
              <a:rPr lang="en-US" sz="2000" b="1" u="sng" dirty="0">
                <a:latin typeface="Arial Black" panose="020B0A04020102020204" pitchFamily="34" charset="0"/>
              </a:rPr>
              <a:t>Materials:</a:t>
            </a:r>
          </a:p>
          <a:p>
            <a:pPr eaLnBrk="0" hangingPunct="0">
              <a:lnSpc>
                <a:spcPct val="140000"/>
              </a:lnSpc>
              <a:spcBef>
                <a:spcPct val="0"/>
              </a:spcBef>
            </a:pPr>
            <a:r>
              <a:rPr lang="en-US" sz="2000" b="1" dirty="0">
                <a:latin typeface="Arial Black" panose="020B0A04020102020204" pitchFamily="34" charset="0"/>
              </a:rPr>
              <a:t>File Folders, Cardboard, Paper, Card Stock, Notecards, Construction Paper, Paper Fasteners/Brads, Glue, Craft Sticks, Fuzzy Sticks</a:t>
            </a:r>
          </a:p>
          <a:p>
            <a:pPr eaLnBrk="0" hangingPunct="0">
              <a:lnSpc>
                <a:spcPct val="140000"/>
              </a:lnSpc>
              <a:spcBef>
                <a:spcPct val="0"/>
              </a:spcBef>
            </a:pPr>
            <a:endParaRPr lang="en-US" sz="2000" b="1" u="sng" dirty="0">
              <a:latin typeface="Arial Black" panose="020B0A04020102020204" pitchFamily="34" charset="0"/>
            </a:endParaRPr>
          </a:p>
          <a:p>
            <a:pPr eaLnBrk="0" hangingPunct="0">
              <a:lnSpc>
                <a:spcPct val="140000"/>
              </a:lnSpc>
              <a:spcBef>
                <a:spcPct val="0"/>
              </a:spcBef>
            </a:pPr>
            <a:r>
              <a:rPr lang="en-US" sz="2000" b="1" u="sng" dirty="0">
                <a:latin typeface="Arial Black" panose="020B0A04020102020204" pitchFamily="34" charset="0"/>
              </a:rPr>
              <a:t>Processes:</a:t>
            </a:r>
          </a:p>
          <a:p>
            <a:pPr eaLnBrk="0" hangingPunct="0">
              <a:lnSpc>
                <a:spcPct val="140000"/>
              </a:lnSpc>
              <a:spcBef>
                <a:spcPct val="0"/>
              </a:spcBef>
            </a:pPr>
            <a:r>
              <a:rPr lang="en-US" sz="2000" b="1" dirty="0">
                <a:latin typeface="Arial Black" panose="020B0A04020102020204" pitchFamily="34" charset="0"/>
              </a:rPr>
              <a:t>Measuring, Cutting, Gluing, Fastening, Folding, Sectioning</a:t>
            </a:r>
          </a:p>
        </p:txBody>
      </p:sp>
      <p:grpSp>
        <p:nvGrpSpPr>
          <p:cNvPr id="5" name="Group 4"/>
          <p:cNvGrpSpPr/>
          <p:nvPr/>
        </p:nvGrpSpPr>
        <p:grpSpPr>
          <a:xfrm>
            <a:off x="7579925" y="1953200"/>
            <a:ext cx="1403808" cy="1420308"/>
            <a:chOff x="6248400" y="2768622"/>
            <a:chExt cx="1981200" cy="2004486"/>
          </a:xfrm>
        </p:grpSpPr>
        <p:pic>
          <p:nvPicPr>
            <p:cNvPr id="1026" name="Picture 2" descr="http://www.bioelements.com/blog/wp-content/uploads/2012/03/eraser-bi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3429000"/>
              <a:ext cx="1981200" cy="1344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31CWIrno7EL._SL500_AA300_.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5991983">
              <a:off x="6959621" y="2768622"/>
              <a:ext cx="866984" cy="8669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Arrow Connector 2"/>
          <p:cNvCxnSpPr>
            <a:cxnSpLocks/>
          </p:cNvCxnSpPr>
          <p:nvPr/>
        </p:nvCxnSpPr>
        <p:spPr>
          <a:xfrm>
            <a:off x="5257800" y="1935187"/>
            <a:ext cx="2577838" cy="650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071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kedo cardboar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962400"/>
            <a:ext cx="28098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kedo cardbo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2400" y="1295400"/>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kedo cardboa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647700"/>
            <a:ext cx="2832100" cy="2832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BC5C28-3297-47CB-FFF5-3666DECA5070}"/>
              </a:ext>
            </a:extLst>
          </p:cNvPr>
          <p:cNvSpPr txBox="1"/>
          <p:nvPr/>
        </p:nvSpPr>
        <p:spPr>
          <a:xfrm>
            <a:off x="4057650" y="507712"/>
            <a:ext cx="4572000" cy="584775"/>
          </a:xfrm>
          <a:prstGeom prst="rect">
            <a:avLst/>
          </a:prstGeom>
          <a:noFill/>
        </p:spPr>
        <p:txBody>
          <a:bodyPr wrap="square">
            <a:spAutoFit/>
          </a:bodyPr>
          <a:lstStyle/>
          <a:p>
            <a:r>
              <a:rPr lang="en-US" sz="3200" b="1" dirty="0">
                <a:hlinkClick r:id="rId5"/>
              </a:rPr>
              <a:t>https://know.make.do/</a:t>
            </a:r>
            <a:endParaRPr lang="en-US" sz="3200" b="1" dirty="0"/>
          </a:p>
        </p:txBody>
      </p:sp>
    </p:spTree>
    <p:extLst>
      <p:ext uri="{BB962C8B-B14F-4D97-AF65-F5344CB8AC3E}">
        <p14:creationId xmlns:p14="http://schemas.microsoft.com/office/powerpoint/2010/main" val="1818542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3FA4E8-2541-06B4-7457-1DF1F0B181BD}"/>
              </a:ext>
            </a:extLst>
          </p:cNvPr>
          <p:cNvSpPr txBox="1"/>
          <p:nvPr/>
        </p:nvSpPr>
        <p:spPr>
          <a:xfrm>
            <a:off x="2743200" y="562542"/>
            <a:ext cx="6326011" cy="5732916"/>
          </a:xfrm>
          <a:prstGeom prst="rect">
            <a:avLst/>
          </a:prstGeom>
          <a:noFill/>
        </p:spPr>
        <p:txBody>
          <a:bodyPr wrap="square">
            <a:spAutoFit/>
          </a:bodyPr>
          <a:lstStyle/>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Scenario</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Your community is trying to revive main street.  Your class, known for creativity and innovation, has been asked to design multiple ‘living statue’ art pieces to be considered for the grand opening.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Challenge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Working with a partner and using the </a:t>
            </a:r>
            <a:r>
              <a:rPr lang="en-US" sz="1800" dirty="0" err="1">
                <a:latin typeface="Calibri" panose="020F0502020204030204" pitchFamily="34" charset="0"/>
                <a:ea typeface="Calibri" panose="020F0502020204030204" pitchFamily="34" charset="0"/>
                <a:cs typeface="Times New Roman" panose="02020603050405020304" pitchFamily="18" charset="0"/>
              </a:rPr>
              <a:t>Makedo</a:t>
            </a:r>
            <a:r>
              <a:rPr lang="en-US" sz="1800" dirty="0">
                <a:latin typeface="Calibri" panose="020F0502020204030204" pitchFamily="34" charset="0"/>
                <a:ea typeface="Calibri" panose="020F0502020204030204" pitchFamily="34" charset="0"/>
                <a:cs typeface="Times New Roman" panose="02020603050405020304" pitchFamily="18" charset="0"/>
              </a:rPr>
              <a:t>® tools, Canary cutters, and cardboard, design a ‘living statue’ of a famous person.  One of the members of your team will need to be transformed into the ‘living statue’ when you present to the clas</a:t>
            </a:r>
            <a:r>
              <a:rPr lang="en-US" dirty="0">
                <a:latin typeface="Calibri" panose="020F0502020204030204" pitchFamily="34" charset="0"/>
                <a:ea typeface="Calibri" panose="020F0502020204030204" pitchFamily="34" charset="0"/>
                <a:cs typeface="Times New Roman" panose="02020603050405020304" pitchFamily="18" charset="0"/>
              </a:rPr>
              <a:t>s.</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Limitations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Must use a minimum of 15 </a:t>
            </a:r>
            <a:r>
              <a:rPr lang="en-US" sz="1800" dirty="0" err="1">
                <a:latin typeface="Calibri" panose="020F0502020204030204" pitchFamily="34" charset="0"/>
                <a:ea typeface="Calibri" panose="020F0502020204030204" pitchFamily="34" charset="0"/>
                <a:cs typeface="Times New Roman" panose="02020603050405020304" pitchFamily="18" charset="0"/>
              </a:rPr>
              <a:t>Makedo</a:t>
            </a:r>
            <a:r>
              <a:rPr lang="en-US" sz="1800" dirty="0">
                <a:latin typeface="Calibri" panose="020F0502020204030204" pitchFamily="34" charset="0"/>
                <a:ea typeface="Calibri" panose="020F0502020204030204" pitchFamily="34" charset="0"/>
                <a:cs typeface="Times New Roman" panose="02020603050405020304" pitchFamily="18" charset="0"/>
              </a:rPr>
              <a:t> Screws</a:t>
            </a:r>
          </a:p>
          <a:p>
            <a:pPr marL="342900" marR="0" lvl="0" indent="-342900">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Use only cardboard (although you may use markers for decoration)</a:t>
            </a:r>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Must be able to remain on </a:t>
            </a:r>
            <a:r>
              <a:rPr lang="en-US" dirty="0">
                <a:latin typeface="Calibri" panose="020F0502020204030204" pitchFamily="34" charset="0"/>
                <a:ea typeface="Calibri" panose="020F0502020204030204" pitchFamily="34" charset="0"/>
                <a:cs typeface="Times New Roman" panose="02020603050405020304" pitchFamily="18" charset="0"/>
              </a:rPr>
              <a:t>your partner as you move to the performance site.</a:t>
            </a:r>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Time is limited, you will have 30 minutes to complete the design before we present to the mayor.</a:t>
            </a:r>
          </a:p>
        </p:txBody>
      </p:sp>
      <p:pic>
        <p:nvPicPr>
          <p:cNvPr id="7" name="Picture 6" descr="A person in a brown suit dancing on a street&#10;&#10;Description automatically generated">
            <a:extLst>
              <a:ext uri="{FF2B5EF4-FFF2-40B4-BE49-F238E27FC236}">
                <a16:creationId xmlns:a16="http://schemas.microsoft.com/office/drawing/2014/main" id="{9C572DEB-0895-7E86-1382-14A976DBCC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028"/>
          <a:stretch/>
        </p:blipFill>
        <p:spPr>
          <a:xfrm>
            <a:off x="228600" y="3048000"/>
            <a:ext cx="2360789" cy="1962316"/>
          </a:xfrm>
          <a:prstGeom prst="rect">
            <a:avLst/>
          </a:prstGeom>
        </p:spPr>
      </p:pic>
      <p:pic>
        <p:nvPicPr>
          <p:cNvPr id="9" name="Picture 8" descr="A person standing next to a statue&#10;&#10;Description automatically generated">
            <a:extLst>
              <a:ext uri="{FF2B5EF4-FFF2-40B4-BE49-F238E27FC236}">
                <a16:creationId xmlns:a16="http://schemas.microsoft.com/office/drawing/2014/main" id="{9C3BE6D3-8D48-BEAE-A6B9-0A926385CD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694" y="185166"/>
            <a:ext cx="1752600" cy="2786634"/>
          </a:xfrm>
          <a:prstGeom prst="rect">
            <a:avLst/>
          </a:prstGeom>
        </p:spPr>
      </p:pic>
      <p:pic>
        <p:nvPicPr>
          <p:cNvPr id="3" name="Picture 2" descr="A person and person standing next to a statue&#10;&#10;Description automatically generated">
            <a:extLst>
              <a:ext uri="{FF2B5EF4-FFF2-40B4-BE49-F238E27FC236}">
                <a16:creationId xmlns:a16="http://schemas.microsoft.com/office/drawing/2014/main" id="{ED2E24D9-AFBB-0A20-AC8F-E54C3605CD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012" y="5076825"/>
            <a:ext cx="2217964" cy="1552575"/>
          </a:xfrm>
          <a:prstGeom prst="rect">
            <a:avLst/>
          </a:prstGeom>
        </p:spPr>
      </p:pic>
      <p:pic>
        <p:nvPicPr>
          <p:cNvPr id="2" name="Picture 2">
            <a:extLst>
              <a:ext uri="{FF2B5EF4-FFF2-40B4-BE49-F238E27FC236}">
                <a16:creationId xmlns:a16="http://schemas.microsoft.com/office/drawing/2014/main" id="{4C8851FD-A3AB-F501-F487-C872AB3951D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391400" y="6019800"/>
            <a:ext cx="1525411" cy="74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826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23388B-0F1E-4B75-BB18-584583791571}"/>
              </a:ext>
            </a:extLst>
          </p:cNvPr>
          <p:cNvPicPr>
            <a:picLocks noChangeAspect="1"/>
          </p:cNvPicPr>
          <p:nvPr/>
        </p:nvPicPr>
        <p:blipFill>
          <a:blip r:embed="rId3"/>
          <a:stretch>
            <a:fillRect/>
          </a:stretch>
        </p:blipFill>
        <p:spPr>
          <a:xfrm>
            <a:off x="318118" y="990600"/>
            <a:ext cx="3962400" cy="4791897"/>
          </a:xfrm>
          <a:prstGeom prst="rect">
            <a:avLst/>
          </a:prstGeom>
        </p:spPr>
      </p:pic>
      <p:sp>
        <p:nvSpPr>
          <p:cNvPr id="6" name="Rectangle 5">
            <a:extLst>
              <a:ext uri="{FF2B5EF4-FFF2-40B4-BE49-F238E27FC236}">
                <a16:creationId xmlns:a16="http://schemas.microsoft.com/office/drawing/2014/main" id="{B20E08EE-EB75-482E-A7A4-64DEB865A082}"/>
              </a:ext>
            </a:extLst>
          </p:cNvPr>
          <p:cNvSpPr/>
          <p:nvPr/>
        </p:nvSpPr>
        <p:spPr>
          <a:xfrm>
            <a:off x="4381130" y="3960532"/>
            <a:ext cx="4572000" cy="1656800"/>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must add at least 12” to the student’s arm length and must be made only out of cardboard and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Makedo</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tools/fasteners.  </a:t>
            </a:r>
          </a:p>
          <a:p>
            <a:pPr marL="285750" indent="-285750">
              <a:lnSpc>
                <a:spcPct val="107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use only scissors, Canary Cutters, and cardboard will be supplied. </a:t>
            </a:r>
          </a:p>
        </p:txBody>
      </p:sp>
      <p:sp>
        <p:nvSpPr>
          <p:cNvPr id="7" name="Rectangle 6">
            <a:extLst>
              <a:ext uri="{FF2B5EF4-FFF2-40B4-BE49-F238E27FC236}">
                <a16:creationId xmlns:a16="http://schemas.microsoft.com/office/drawing/2014/main" id="{EE59C21F-5010-4810-9549-2A7C013187BF}"/>
              </a:ext>
            </a:extLst>
          </p:cNvPr>
          <p:cNvSpPr/>
          <p:nvPr/>
        </p:nvSpPr>
        <p:spPr>
          <a:xfrm>
            <a:off x="397276" y="5105401"/>
            <a:ext cx="1821974" cy="369332"/>
          </a:xfrm>
          <a:prstGeom prst="rect">
            <a:avLst/>
          </a:prstGeom>
        </p:spPr>
        <p:txBody>
          <a:bodyPr wrap="none">
            <a:spAutoFit/>
          </a:bodyPr>
          <a:lstStyle/>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Reach Extender </a:t>
            </a:r>
            <a:endParaRPr lang="en-US" b="1" dirty="0"/>
          </a:p>
        </p:txBody>
      </p:sp>
      <p:sp>
        <p:nvSpPr>
          <p:cNvPr id="8" name="Rectangle 7">
            <a:extLst>
              <a:ext uri="{FF2B5EF4-FFF2-40B4-BE49-F238E27FC236}">
                <a16:creationId xmlns:a16="http://schemas.microsoft.com/office/drawing/2014/main" id="{5A89395A-FEED-4E57-BDF3-D2EB8CFF66A3}"/>
              </a:ext>
            </a:extLst>
          </p:cNvPr>
          <p:cNvSpPr/>
          <p:nvPr/>
        </p:nvSpPr>
        <p:spPr>
          <a:xfrm>
            <a:off x="4603812" y="838200"/>
            <a:ext cx="4228728" cy="2837893"/>
          </a:xfrm>
          <a:prstGeom prst="rect">
            <a:avLst/>
          </a:prstGeom>
        </p:spPr>
        <p:txBody>
          <a:bodyPr wrap="square">
            <a:spAutoFit/>
          </a:bodyPr>
          <a:lstStyle/>
          <a:p>
            <a:pPr>
              <a:lnSpc>
                <a:spcPct val="107000"/>
              </a:lnSpc>
              <a:spcAft>
                <a:spcPts val="800"/>
              </a:spcAft>
            </a:pPr>
            <a:r>
              <a:rPr lang="en-US" sz="28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How can you design a Reach Extender that can retrieve a pencil from the floor in a seated position?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5640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A94DD5-3173-446C-9291-F2489B94646A}"/>
              </a:ext>
            </a:extLst>
          </p:cNvPr>
          <p:cNvSpPr/>
          <p:nvPr/>
        </p:nvSpPr>
        <p:spPr>
          <a:xfrm>
            <a:off x="114300" y="381000"/>
            <a:ext cx="8915400" cy="5074723"/>
          </a:xfrm>
          <a:prstGeom prst="rect">
            <a:avLst/>
          </a:prstGeom>
        </p:spPr>
        <p:txBody>
          <a:bodyPr wrap="square">
            <a:spAutoFit/>
          </a:bodyPr>
          <a:lstStyle/>
          <a:p>
            <a:pPr algn="ctr">
              <a:lnSpc>
                <a:spcPct val="107000"/>
              </a:lnSpc>
              <a:spcAft>
                <a:spcPts val="800"/>
              </a:spcAft>
            </a:pPr>
            <a:r>
              <a:rPr lang="en-US" sz="1600" b="1" dirty="0">
                <a:latin typeface="Arial" panose="020B0604020202020204" pitchFamily="34" charset="0"/>
                <a:ea typeface="Calibri" panose="020F0502020204030204" pitchFamily="34" charset="0"/>
                <a:cs typeface="Times New Roman" panose="02020603050405020304" pitchFamily="18" charset="0"/>
              </a:rPr>
              <a:t>Yes, I’d Like a Mask Please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Scenario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In a weak moment, you agreed to accompany your weird cousin to a masquerade ball— your cousin in to all kinds of weird and embarrassing activities. Unfortunately, he often breaks into freestyle beatbox and rap battles at events like this. You want to support your cousin, but you do not want anyone to recognize you at this event. You need a fool-proof mask that will not fall from your face to keep your identity absolutely secret.</a:t>
            </a:r>
          </a:p>
          <a:p>
            <a:pPr>
              <a:lnSpc>
                <a:spcPct val="107000"/>
              </a:lnSpc>
              <a:spcAft>
                <a:spcPts val="80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Challenge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Working with a partner and using the </a:t>
            </a:r>
            <a:r>
              <a:rPr lang="en-US" sz="1600" dirty="0" err="1">
                <a:latin typeface="Calibri" panose="020F0502020204030204" pitchFamily="34" charset="0"/>
                <a:ea typeface="Calibri" panose="020F0502020204030204" pitchFamily="34" charset="0"/>
                <a:cs typeface="Times New Roman" panose="02020603050405020304" pitchFamily="18" charset="0"/>
              </a:rPr>
              <a:t>Makedo</a:t>
            </a:r>
            <a:r>
              <a:rPr lang="en-US" sz="1600" dirty="0">
                <a:latin typeface="Calibri" panose="020F0502020204030204" pitchFamily="34" charset="0"/>
                <a:ea typeface="Calibri" panose="020F0502020204030204" pitchFamily="34" charset="0"/>
                <a:cs typeface="Times New Roman" panose="02020603050405020304" pitchFamily="18" charset="0"/>
              </a:rPr>
              <a:t>® tools, Canary cutters, and cardboard to create a fool-proof mask that will keep your identity secret during the masquerade ball. It would be mortifying if your identity were to be revealed. Time is limited, you will have 30 minutes to complete your mask.</a:t>
            </a:r>
          </a:p>
          <a:p>
            <a:pPr>
              <a:lnSpc>
                <a:spcPct val="107000"/>
              </a:lnSpc>
              <a:spcAft>
                <a:spcPts val="80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Limitations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Must use a minimum of 5 </a:t>
            </a:r>
            <a:r>
              <a:rPr lang="en-US" sz="1600" dirty="0" err="1">
                <a:latin typeface="Calibri" panose="020F0502020204030204" pitchFamily="34" charset="0"/>
                <a:ea typeface="Calibri" panose="020F0502020204030204" pitchFamily="34" charset="0"/>
                <a:cs typeface="Times New Roman" panose="02020603050405020304" pitchFamily="18" charset="0"/>
              </a:rPr>
              <a:t>Makedo</a:t>
            </a:r>
            <a:r>
              <a:rPr lang="en-US" sz="1600" dirty="0">
                <a:latin typeface="Calibri" panose="020F0502020204030204" pitchFamily="34" charset="0"/>
                <a:ea typeface="Calibri" panose="020F0502020204030204" pitchFamily="34" charset="0"/>
                <a:cs typeface="Times New Roman" panose="02020603050405020304" pitchFamily="18" charset="0"/>
              </a:rPr>
              <a:t> Screws</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Use only cardboard (although you may use markers for decoration)</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Must be able to remain on your head (and your partners) without the assistance of your hands as you walk throughout the room.</a:t>
            </a:r>
          </a:p>
        </p:txBody>
      </p:sp>
    </p:spTree>
    <p:extLst>
      <p:ext uri="{BB962C8B-B14F-4D97-AF65-F5344CB8AC3E}">
        <p14:creationId xmlns:p14="http://schemas.microsoft.com/office/powerpoint/2010/main" val="149448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ctrTitle"/>
          </p:nvPr>
        </p:nvSpPr>
        <p:spPr>
          <a:xfrm>
            <a:off x="500332" y="457200"/>
            <a:ext cx="7772400" cy="990600"/>
          </a:xfrm>
        </p:spPr>
        <p:txBody>
          <a:bodyPr>
            <a:normAutofit fontScale="90000"/>
          </a:bodyPr>
          <a:lstStyle/>
          <a:p>
            <a:pPr algn="l"/>
            <a:r>
              <a:rPr lang="en-US" dirty="0">
                <a:latin typeface="Arial Black" panose="020B0A04020102020204" pitchFamily="34" charset="0"/>
              </a:rPr>
              <a:t>Linkages to </a:t>
            </a:r>
            <a:br>
              <a:rPr lang="en-US" dirty="0">
                <a:latin typeface="Arial Black" panose="020B0A04020102020204" pitchFamily="34" charset="0"/>
              </a:rPr>
            </a:br>
            <a:r>
              <a:rPr lang="en-US" dirty="0">
                <a:latin typeface="Arial Black" panose="020B0A04020102020204" pitchFamily="34" charset="0"/>
              </a:rPr>
              <a:t>STEM Skills and Concepts</a:t>
            </a:r>
          </a:p>
        </p:txBody>
      </p:sp>
      <p:sp>
        <p:nvSpPr>
          <p:cNvPr id="1190915" name="Text Box 3"/>
          <p:cNvSpPr txBox="1">
            <a:spLocks noChangeArrowheads="1"/>
          </p:cNvSpPr>
          <p:nvPr/>
        </p:nvSpPr>
        <p:spPr bwMode="auto">
          <a:xfrm>
            <a:off x="331177" y="1828800"/>
            <a:ext cx="8329246" cy="436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40000"/>
              </a:lnSpc>
              <a:spcBef>
                <a:spcPct val="0"/>
              </a:spcBef>
            </a:pPr>
            <a:r>
              <a:rPr lang="en-US" sz="2000" b="1" dirty="0">
                <a:latin typeface="Arial Black" panose="020B0A04020102020204" pitchFamily="34" charset="0"/>
              </a:rPr>
              <a:t>Tools and materials</a:t>
            </a:r>
          </a:p>
          <a:p>
            <a:pPr eaLnBrk="0" hangingPunct="0">
              <a:lnSpc>
                <a:spcPct val="140000"/>
              </a:lnSpc>
              <a:spcBef>
                <a:spcPct val="0"/>
              </a:spcBef>
              <a:buFont typeface="Times" charset="0"/>
              <a:buChar char="•"/>
            </a:pPr>
            <a:r>
              <a:rPr lang="en-US" sz="2000" b="1" dirty="0">
                <a:latin typeface="Arial Black" panose="020B0A04020102020204" pitchFamily="34" charset="0"/>
              </a:rPr>
              <a:t>  Sketches and models</a:t>
            </a:r>
          </a:p>
          <a:p>
            <a:pPr eaLnBrk="0" hangingPunct="0">
              <a:lnSpc>
                <a:spcPct val="140000"/>
              </a:lnSpc>
              <a:spcBef>
                <a:spcPct val="0"/>
              </a:spcBef>
              <a:buFont typeface="Times" charset="0"/>
              <a:buChar char="•"/>
            </a:pPr>
            <a:r>
              <a:rPr lang="en-US" sz="2000" b="1" dirty="0">
                <a:latin typeface="Arial Black" panose="020B0A04020102020204" pitchFamily="34" charset="0"/>
              </a:rPr>
              <a:t>  The </a:t>
            </a:r>
            <a:r>
              <a:rPr lang="en-US" sz="2000" b="1" dirty="0" err="1">
                <a:latin typeface="Arial Black" panose="020B0A04020102020204" pitchFamily="34" charset="0"/>
              </a:rPr>
              <a:t>eng.</a:t>
            </a:r>
            <a:r>
              <a:rPr lang="en-US" sz="2000" b="1" dirty="0">
                <a:latin typeface="Arial Black" panose="020B0A04020102020204" pitchFamily="34" charset="0"/>
              </a:rPr>
              <a:t> design process</a:t>
            </a:r>
          </a:p>
          <a:p>
            <a:pPr eaLnBrk="0" hangingPunct="0">
              <a:lnSpc>
                <a:spcPct val="140000"/>
              </a:lnSpc>
              <a:spcBef>
                <a:spcPct val="0"/>
              </a:spcBef>
              <a:buFontTx/>
              <a:buChar char="•"/>
            </a:pPr>
            <a:r>
              <a:rPr lang="en-US" sz="2000" b="1" dirty="0">
                <a:latin typeface="Arial Black" panose="020B0A04020102020204" pitchFamily="34" charset="0"/>
              </a:rPr>
              <a:t>  Communication of ideas</a:t>
            </a:r>
          </a:p>
          <a:p>
            <a:pPr eaLnBrk="0" hangingPunct="0">
              <a:lnSpc>
                <a:spcPct val="140000"/>
              </a:lnSpc>
              <a:spcBef>
                <a:spcPct val="0"/>
              </a:spcBef>
              <a:buFontTx/>
              <a:buChar char="•"/>
            </a:pPr>
            <a:r>
              <a:rPr lang="en-US" sz="2000" b="1" dirty="0">
                <a:latin typeface="Arial Black" panose="020B0A04020102020204" pitchFamily="34" charset="0"/>
              </a:rPr>
              <a:t>  Investigate materials and </a:t>
            </a:r>
          </a:p>
          <a:p>
            <a:pPr eaLnBrk="0" hangingPunct="0">
              <a:lnSpc>
                <a:spcPct val="140000"/>
              </a:lnSpc>
              <a:spcBef>
                <a:spcPct val="0"/>
              </a:spcBef>
            </a:pPr>
            <a:r>
              <a:rPr lang="en-US" sz="2000" b="1" dirty="0">
                <a:latin typeface="Arial Black" panose="020B0A04020102020204" pitchFamily="34" charset="0"/>
              </a:rPr>
              <a:t>    structures – 	       </a:t>
            </a:r>
          </a:p>
          <a:p>
            <a:pPr eaLnBrk="0" hangingPunct="0">
              <a:lnSpc>
                <a:spcPct val="140000"/>
              </a:lnSpc>
              <a:spcBef>
                <a:spcPct val="0"/>
              </a:spcBef>
            </a:pPr>
            <a:r>
              <a:rPr lang="en-US" sz="2000" b="1" dirty="0">
                <a:latin typeface="Arial Black" panose="020B0A04020102020204" pitchFamily="34" charset="0"/>
              </a:rPr>
              <a:t>    - aesthetics </a:t>
            </a:r>
          </a:p>
          <a:p>
            <a:pPr eaLnBrk="0" hangingPunct="0">
              <a:lnSpc>
                <a:spcPct val="140000"/>
              </a:lnSpc>
              <a:spcBef>
                <a:spcPct val="0"/>
              </a:spcBef>
            </a:pPr>
            <a:r>
              <a:rPr lang="en-US" sz="2000" b="1" dirty="0">
                <a:latin typeface="Arial Black" panose="020B0A04020102020204" pitchFamily="34" charset="0"/>
              </a:rPr>
              <a:t>    - strength</a:t>
            </a:r>
          </a:p>
          <a:p>
            <a:pPr eaLnBrk="0" hangingPunct="0">
              <a:lnSpc>
                <a:spcPct val="140000"/>
              </a:lnSpc>
              <a:spcBef>
                <a:spcPct val="0"/>
              </a:spcBef>
            </a:pPr>
            <a:r>
              <a:rPr lang="en-US" sz="2000" b="1" dirty="0">
                <a:latin typeface="Arial Black" panose="020B0A04020102020204" pitchFamily="34" charset="0"/>
              </a:rPr>
              <a:t>    - flexibility </a:t>
            </a:r>
          </a:p>
          <a:p>
            <a:pPr eaLnBrk="0" hangingPunct="0">
              <a:lnSpc>
                <a:spcPct val="140000"/>
              </a:lnSpc>
              <a:spcBef>
                <a:spcPct val="0"/>
              </a:spcBef>
              <a:buFont typeface="Times" charset="0"/>
              <a:buChar char="•"/>
            </a:pPr>
            <a:r>
              <a:rPr lang="en-US" sz="2000" b="1" dirty="0">
                <a:latin typeface="Arial Black" panose="020B0A04020102020204" pitchFamily="34" charset="0"/>
              </a:rPr>
              <a:t>  Creativity and innovation</a:t>
            </a:r>
          </a:p>
        </p:txBody>
      </p:sp>
      <p:sp>
        <p:nvSpPr>
          <p:cNvPr id="1190916" name="Text Box 4"/>
          <p:cNvSpPr txBox="1">
            <a:spLocks noChangeArrowheads="1"/>
          </p:cNvSpPr>
          <p:nvPr/>
        </p:nvSpPr>
        <p:spPr bwMode="auto">
          <a:xfrm>
            <a:off x="4386532" y="1828800"/>
            <a:ext cx="4648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40000"/>
              </a:lnSpc>
              <a:spcBef>
                <a:spcPct val="0"/>
              </a:spcBef>
              <a:buFontTx/>
              <a:buChar char="•"/>
            </a:pPr>
            <a:r>
              <a:rPr lang="en-US" sz="2000" b="1" dirty="0">
                <a:latin typeface="Arial Black" panose="020B0A04020102020204" pitchFamily="34" charset="0"/>
              </a:rPr>
              <a:t> Brainstorming </a:t>
            </a:r>
          </a:p>
          <a:p>
            <a:pPr eaLnBrk="0" hangingPunct="0">
              <a:lnSpc>
                <a:spcPct val="140000"/>
              </a:lnSpc>
              <a:spcBef>
                <a:spcPct val="0"/>
              </a:spcBef>
              <a:buFontTx/>
              <a:buChar char="•"/>
            </a:pPr>
            <a:r>
              <a:rPr lang="en-US" sz="2000" b="1" dirty="0">
                <a:latin typeface="Arial Black" panose="020B0A04020102020204" pitchFamily="34" charset="0"/>
              </a:rPr>
              <a:t>  Making transfer of knowledge </a:t>
            </a:r>
          </a:p>
          <a:p>
            <a:pPr eaLnBrk="0" hangingPunct="0">
              <a:lnSpc>
                <a:spcPct val="140000"/>
              </a:lnSpc>
              <a:spcBef>
                <a:spcPct val="0"/>
              </a:spcBef>
              <a:buFontTx/>
              <a:buChar char="•"/>
            </a:pPr>
            <a:r>
              <a:rPr lang="en-US" sz="2000" b="1" dirty="0">
                <a:latin typeface="Arial Black" panose="020B0A04020102020204" pitchFamily="34" charset="0"/>
              </a:rPr>
              <a:t>  Exploring controls</a:t>
            </a:r>
          </a:p>
          <a:p>
            <a:pPr eaLnBrk="0" hangingPunct="0">
              <a:lnSpc>
                <a:spcPct val="140000"/>
              </a:lnSpc>
              <a:spcBef>
                <a:spcPct val="0"/>
              </a:spcBef>
              <a:buFontTx/>
              <a:buChar char="•"/>
            </a:pPr>
            <a:r>
              <a:rPr lang="en-US" sz="2000" b="1" dirty="0">
                <a:latin typeface="Arial Black" panose="020B0A04020102020204" pitchFamily="34" charset="0"/>
              </a:rPr>
              <a:t>  Troubleshooting</a:t>
            </a:r>
          </a:p>
          <a:p>
            <a:pPr eaLnBrk="0" hangingPunct="0">
              <a:lnSpc>
                <a:spcPct val="140000"/>
              </a:lnSpc>
              <a:spcBef>
                <a:spcPct val="0"/>
              </a:spcBef>
              <a:buFontTx/>
              <a:buChar char="•"/>
            </a:pPr>
            <a:r>
              <a:rPr lang="en-US" sz="2000" b="1" dirty="0">
                <a:latin typeface="Arial Black" panose="020B0A04020102020204" pitchFamily="34" charset="0"/>
              </a:rPr>
              <a:t>  Meeting wants and needs</a:t>
            </a:r>
          </a:p>
          <a:p>
            <a:pPr eaLnBrk="0" hangingPunct="0">
              <a:lnSpc>
                <a:spcPct val="140000"/>
              </a:lnSpc>
              <a:spcBef>
                <a:spcPct val="0"/>
              </a:spcBef>
              <a:buFontTx/>
              <a:buChar char="•"/>
            </a:pPr>
            <a:r>
              <a:rPr lang="en-US" sz="2000" b="1" dirty="0">
                <a:latin typeface="Arial Black" panose="020B0A04020102020204" pitchFamily="34" charset="0"/>
              </a:rPr>
              <a:t>  Alternative solutions</a:t>
            </a:r>
          </a:p>
          <a:p>
            <a:pPr eaLnBrk="0" hangingPunct="0">
              <a:lnSpc>
                <a:spcPct val="140000"/>
              </a:lnSpc>
              <a:spcBef>
                <a:spcPct val="0"/>
              </a:spcBef>
              <a:buFontTx/>
              <a:buChar char="•"/>
            </a:pPr>
            <a:r>
              <a:rPr lang="en-US" sz="2000" b="1" dirty="0">
                <a:latin typeface="Arial Black" panose="020B0A04020102020204" pitchFamily="34" charset="0"/>
              </a:rPr>
              <a:t>  Products and systems</a:t>
            </a:r>
          </a:p>
          <a:p>
            <a:pPr eaLnBrk="0" hangingPunct="0">
              <a:lnSpc>
                <a:spcPct val="140000"/>
              </a:lnSpc>
              <a:spcBef>
                <a:spcPct val="0"/>
              </a:spcBef>
              <a:buFontTx/>
              <a:buChar char="•"/>
            </a:pPr>
            <a:r>
              <a:rPr lang="en-US" sz="2000" b="1" dirty="0">
                <a:latin typeface="Arial Black" panose="020B0A04020102020204" pitchFamily="34" charset="0"/>
              </a:rPr>
              <a:t>  Criteria and constraints</a:t>
            </a:r>
          </a:p>
        </p:txBody>
      </p:sp>
    </p:spTree>
    <p:extLst>
      <p:ext uri="{BB962C8B-B14F-4D97-AF65-F5344CB8AC3E}">
        <p14:creationId xmlns:p14="http://schemas.microsoft.com/office/powerpoint/2010/main" val="280418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ctrTitle"/>
          </p:nvPr>
        </p:nvSpPr>
        <p:spPr>
          <a:xfrm>
            <a:off x="500332" y="457200"/>
            <a:ext cx="7772400" cy="990600"/>
          </a:xfrm>
        </p:spPr>
        <p:txBody>
          <a:bodyPr>
            <a:normAutofit fontScale="90000"/>
          </a:bodyPr>
          <a:lstStyle/>
          <a:p>
            <a:pPr algn="l"/>
            <a:r>
              <a:rPr lang="en-US" dirty="0">
                <a:latin typeface="Arial Black" panose="020B0A04020102020204" pitchFamily="34" charset="0"/>
              </a:rPr>
              <a:t>Linkages to </a:t>
            </a:r>
            <a:br>
              <a:rPr lang="en-US" dirty="0">
                <a:latin typeface="Arial Black" panose="020B0A04020102020204" pitchFamily="34" charset="0"/>
              </a:rPr>
            </a:br>
            <a:r>
              <a:rPr lang="en-US" dirty="0">
                <a:latin typeface="Arial Black" panose="020B0A04020102020204" pitchFamily="34" charset="0"/>
              </a:rPr>
              <a:t>21</a:t>
            </a:r>
            <a:r>
              <a:rPr lang="en-US" baseline="30000" dirty="0">
                <a:latin typeface="Arial Black" panose="020B0A04020102020204" pitchFamily="34" charset="0"/>
              </a:rPr>
              <a:t>st</a:t>
            </a:r>
            <a:r>
              <a:rPr lang="en-US" dirty="0">
                <a:latin typeface="Arial Black" panose="020B0A04020102020204" pitchFamily="34" charset="0"/>
              </a:rPr>
              <a:t> Century Skills</a:t>
            </a:r>
          </a:p>
        </p:txBody>
      </p:sp>
      <p:sp>
        <p:nvSpPr>
          <p:cNvPr id="1190915" name="Text Box 3"/>
          <p:cNvSpPr txBox="1">
            <a:spLocks noChangeArrowheads="1"/>
          </p:cNvSpPr>
          <p:nvPr/>
        </p:nvSpPr>
        <p:spPr bwMode="auto">
          <a:xfrm>
            <a:off x="331177" y="1828800"/>
            <a:ext cx="8329246" cy="493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700" b="1" dirty="0">
                <a:latin typeface="Arial Black" panose="020B0A04020102020204" pitchFamily="34" charset="0"/>
              </a:rPr>
              <a:t>Collaboration</a:t>
            </a:r>
            <a:r>
              <a:rPr lang="en-US" sz="1700" dirty="0">
                <a:latin typeface="Arial Black" panose="020B0A04020102020204" pitchFamily="34" charset="0"/>
              </a:rPr>
              <a:t>: two or more people work together toward a common goal—typically an intellectual endeavor that is creative in nature —by sharing knowledge, learning and building consensus</a:t>
            </a:r>
          </a:p>
          <a:p>
            <a:r>
              <a:rPr lang="en-US" sz="1700" dirty="0">
                <a:latin typeface="Arial Black" panose="020B0A04020102020204" pitchFamily="34" charset="0"/>
              </a:rPr>
              <a:t> </a:t>
            </a:r>
          </a:p>
          <a:p>
            <a:r>
              <a:rPr lang="en-US" sz="1700" b="1" dirty="0">
                <a:latin typeface="Arial Black" panose="020B0A04020102020204" pitchFamily="34" charset="0"/>
              </a:rPr>
              <a:t>Cooperation</a:t>
            </a:r>
            <a:r>
              <a:rPr lang="en-US" sz="1700" dirty="0">
                <a:latin typeface="Arial Black" panose="020B0A04020102020204" pitchFamily="34" charset="0"/>
              </a:rPr>
              <a:t>: the process of people or things working or acting together</a:t>
            </a:r>
          </a:p>
          <a:p>
            <a:r>
              <a:rPr lang="en-US" sz="1700" dirty="0">
                <a:latin typeface="Arial Black" panose="020B0A04020102020204" pitchFamily="34" charset="0"/>
              </a:rPr>
              <a:t> </a:t>
            </a:r>
          </a:p>
          <a:p>
            <a:r>
              <a:rPr lang="en-US" sz="1700" b="1" dirty="0">
                <a:latin typeface="Arial Black" panose="020B0A04020102020204" pitchFamily="34" charset="0"/>
              </a:rPr>
              <a:t>Communication</a:t>
            </a:r>
            <a:r>
              <a:rPr lang="en-US" sz="1700" dirty="0">
                <a:latin typeface="Arial Black" panose="020B0A04020102020204" pitchFamily="34" charset="0"/>
              </a:rPr>
              <a:t>: a process that allows an exchange of information</a:t>
            </a:r>
          </a:p>
          <a:p>
            <a:r>
              <a:rPr lang="en-US" sz="1700" b="1" dirty="0">
                <a:latin typeface="Arial Black" panose="020B0A04020102020204" pitchFamily="34" charset="0"/>
              </a:rPr>
              <a:t> </a:t>
            </a:r>
            <a:endParaRPr lang="en-US" sz="1700" dirty="0">
              <a:latin typeface="Arial Black" panose="020B0A04020102020204" pitchFamily="34" charset="0"/>
            </a:endParaRPr>
          </a:p>
          <a:p>
            <a:r>
              <a:rPr lang="en-US" sz="1700" b="1" dirty="0">
                <a:latin typeface="Arial Black" panose="020B0A04020102020204" pitchFamily="34" charset="0"/>
              </a:rPr>
              <a:t>Creativity</a:t>
            </a:r>
            <a:r>
              <a:rPr lang="en-US" sz="1700" dirty="0">
                <a:latin typeface="Arial Black" panose="020B0A04020102020204" pitchFamily="34" charset="0"/>
              </a:rPr>
              <a:t>: a mental process involving the generation of new ideas or concepts, or new associations between existing ideas or concepts.</a:t>
            </a:r>
          </a:p>
          <a:p>
            <a:r>
              <a:rPr lang="en-US" sz="1700" dirty="0">
                <a:latin typeface="Arial Black" panose="020B0A04020102020204" pitchFamily="34" charset="0"/>
              </a:rPr>
              <a:t> </a:t>
            </a:r>
          </a:p>
          <a:p>
            <a:r>
              <a:rPr lang="en-US" sz="1700" b="1" dirty="0">
                <a:latin typeface="Arial Black" panose="020B0A04020102020204" pitchFamily="34" charset="0"/>
              </a:rPr>
              <a:t>Problem solving</a:t>
            </a:r>
            <a:r>
              <a:rPr lang="en-US" sz="1700" dirty="0">
                <a:latin typeface="Arial Black" panose="020B0A04020102020204" pitchFamily="34" charset="0"/>
              </a:rPr>
              <a:t>: higher-order cognitive process that requires the modulation and control of more routine or fundamental skills </a:t>
            </a:r>
          </a:p>
          <a:p>
            <a:endParaRPr lang="en-US" sz="1700" dirty="0">
              <a:latin typeface="Arial Black" panose="020B0A04020102020204" pitchFamily="34" charset="0"/>
            </a:endParaRPr>
          </a:p>
          <a:p>
            <a:r>
              <a:rPr lang="en-US" sz="1700" dirty="0">
                <a:latin typeface="Arial Black" panose="020B0A04020102020204" pitchFamily="34" charset="0"/>
              </a:rPr>
              <a:t>*Partnership for 21</a:t>
            </a:r>
            <a:r>
              <a:rPr lang="en-US" sz="1700" baseline="30000" dirty="0">
                <a:latin typeface="Arial Black" panose="020B0A04020102020204" pitchFamily="34" charset="0"/>
              </a:rPr>
              <a:t>st</a:t>
            </a:r>
            <a:r>
              <a:rPr lang="en-US" sz="1700" dirty="0">
                <a:latin typeface="Arial Black" panose="020B0A04020102020204" pitchFamily="34" charset="0"/>
              </a:rPr>
              <a:t> Century Skills </a:t>
            </a:r>
          </a:p>
          <a:p>
            <a:pPr eaLnBrk="0" hangingPunct="0">
              <a:lnSpc>
                <a:spcPct val="140000"/>
              </a:lnSpc>
              <a:spcBef>
                <a:spcPct val="0"/>
              </a:spcBef>
            </a:pPr>
            <a:endParaRPr lang="en-US" sz="2000" b="1" dirty="0">
              <a:latin typeface="Arial Black" panose="020B0A04020102020204" pitchFamily="34" charset="0"/>
            </a:endParaRPr>
          </a:p>
        </p:txBody>
      </p:sp>
    </p:spTree>
    <p:extLst>
      <p:ext uri="{BB962C8B-B14F-4D97-AF65-F5344CB8AC3E}">
        <p14:creationId xmlns:p14="http://schemas.microsoft.com/office/powerpoint/2010/main" val="97932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normAutofit/>
          </a:bodyPr>
          <a:lstStyle/>
          <a:p>
            <a:pPr algn="l"/>
            <a:r>
              <a:rPr lang="en-US" dirty="0">
                <a:latin typeface="Arial Black" panose="020B0A04020102020204" pitchFamily="34" charset="0"/>
              </a:rPr>
              <a:t>Curriculum Connections</a:t>
            </a:r>
          </a:p>
        </p:txBody>
      </p:sp>
      <p:sp>
        <p:nvSpPr>
          <p:cNvPr id="1191939" name="Text Box 3"/>
          <p:cNvSpPr txBox="1">
            <a:spLocks noChangeArrowheads="1"/>
          </p:cNvSpPr>
          <p:nvPr/>
        </p:nvSpPr>
        <p:spPr bwMode="auto">
          <a:xfrm>
            <a:off x="457200" y="1394222"/>
            <a:ext cx="80010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u="sng" dirty="0">
                <a:latin typeface="Arial Black" panose="020B0A04020102020204" pitchFamily="34" charset="0"/>
                <a:cs typeface="Times New Roman" charset="0"/>
              </a:rPr>
              <a:t>Science</a:t>
            </a:r>
            <a:r>
              <a:rPr lang="en-US" sz="2000" b="1" dirty="0">
                <a:latin typeface="Arial Black" panose="020B0A04020102020204" pitchFamily="34" charset="0"/>
                <a:cs typeface="Times New Roman" charset="0"/>
              </a:rPr>
              <a:t>:</a:t>
            </a:r>
          </a:p>
          <a:p>
            <a:pPr marL="342900" indent="-342900">
              <a:spcBef>
                <a:spcPct val="50000"/>
              </a:spcBef>
              <a:buFont typeface="Arial" panose="020B0604020202020204" pitchFamily="34" charset="0"/>
              <a:buChar char="•"/>
            </a:pPr>
            <a:r>
              <a:rPr lang="en-US" sz="2000" b="1" dirty="0">
                <a:latin typeface="Arial Black" panose="020B0A04020102020204" pitchFamily="34" charset="0"/>
                <a:cs typeface="Times New Roman" charset="0"/>
              </a:rPr>
              <a:t>Simple machines 	</a:t>
            </a:r>
          </a:p>
          <a:p>
            <a:pPr marL="342900" indent="-342900">
              <a:spcBef>
                <a:spcPct val="50000"/>
              </a:spcBef>
              <a:buFont typeface="Arial" panose="020B0604020202020204" pitchFamily="34" charset="0"/>
              <a:buChar char="•"/>
            </a:pPr>
            <a:r>
              <a:rPr lang="en-US" sz="2000" b="1" dirty="0">
                <a:latin typeface="Arial Black" panose="020B0A04020102020204" pitchFamily="34" charset="0"/>
                <a:cs typeface="Times New Roman" charset="0"/>
              </a:rPr>
              <a:t>Work </a:t>
            </a:r>
          </a:p>
          <a:p>
            <a:pPr marL="342900" indent="-342900">
              <a:spcBef>
                <a:spcPct val="50000"/>
              </a:spcBef>
              <a:buFont typeface="Arial" panose="020B0604020202020204" pitchFamily="34" charset="0"/>
              <a:buChar char="•"/>
            </a:pPr>
            <a:r>
              <a:rPr lang="en-US" sz="2000" b="1" dirty="0">
                <a:latin typeface="Arial Black" panose="020B0A04020102020204" pitchFamily="34" charset="0"/>
                <a:cs typeface="Times New Roman" charset="0"/>
              </a:rPr>
              <a:t>Force and motion</a:t>
            </a:r>
          </a:p>
          <a:p>
            <a:pPr marL="342900" indent="-342900">
              <a:spcBef>
                <a:spcPct val="50000"/>
              </a:spcBef>
              <a:buFont typeface="Arial" panose="020B0604020202020204" pitchFamily="34" charset="0"/>
              <a:buChar char="•"/>
            </a:pPr>
            <a:r>
              <a:rPr lang="en-US" sz="2000" b="1" dirty="0">
                <a:latin typeface="Arial Black" panose="020B0A04020102020204" pitchFamily="34" charset="0"/>
                <a:cs typeface="Times New Roman" charset="0"/>
              </a:rPr>
              <a:t>Models, illustrations</a:t>
            </a:r>
          </a:p>
          <a:p>
            <a:pPr marL="342900" indent="-342900">
              <a:spcBef>
                <a:spcPct val="50000"/>
              </a:spcBef>
              <a:buFont typeface="Arial" panose="020B0604020202020204" pitchFamily="34" charset="0"/>
              <a:buChar char="•"/>
            </a:pPr>
            <a:r>
              <a:rPr lang="en-US" sz="2000" b="1" dirty="0">
                <a:latin typeface="Arial Black" panose="020B0A04020102020204" pitchFamily="34" charset="0"/>
                <a:cs typeface="Times New Roman" charset="0"/>
              </a:rPr>
              <a:t>Materials/properties</a:t>
            </a:r>
          </a:p>
          <a:p>
            <a:pPr marL="342900" indent="-342900">
              <a:spcBef>
                <a:spcPct val="50000"/>
              </a:spcBef>
              <a:buFont typeface="Arial" panose="020B0604020202020204" pitchFamily="34" charset="0"/>
              <a:buChar char="•"/>
            </a:pPr>
            <a:r>
              <a:rPr lang="en-US" sz="2000" b="1" dirty="0">
                <a:latin typeface="Arial Black" panose="020B0A04020102020204" pitchFamily="34" charset="0"/>
                <a:cs typeface="Times New Roman" charset="0"/>
              </a:rPr>
              <a:t>Human-made structures </a:t>
            </a:r>
          </a:p>
          <a:p>
            <a:pPr marL="342900" indent="-342900">
              <a:spcBef>
                <a:spcPct val="50000"/>
              </a:spcBef>
              <a:buFont typeface="Arial" panose="020B0604020202020204" pitchFamily="34" charset="0"/>
              <a:buChar char="•"/>
            </a:pPr>
            <a:r>
              <a:rPr lang="en-US" sz="2000" b="1" dirty="0">
                <a:latin typeface="Arial Black" panose="020B0A04020102020204" pitchFamily="34" charset="0"/>
                <a:cs typeface="Times New Roman" charset="0"/>
              </a:rPr>
              <a:t>Energy (types, transfer)</a:t>
            </a:r>
          </a:p>
          <a:p>
            <a:pPr marL="342900" indent="-342900">
              <a:spcBef>
                <a:spcPct val="50000"/>
              </a:spcBef>
              <a:buFont typeface="Arial" panose="020B0604020202020204" pitchFamily="34" charset="0"/>
              <a:buChar char="•"/>
            </a:pPr>
            <a:r>
              <a:rPr lang="en-US" sz="2000" b="1" dirty="0">
                <a:latin typeface="Arial Black" panose="020B0A04020102020204" pitchFamily="34" charset="0"/>
                <a:cs typeface="Times New Roman" charset="0"/>
              </a:rPr>
              <a:t>Control systems</a:t>
            </a:r>
          </a:p>
          <a:p>
            <a:pPr marL="342900" indent="-342900">
              <a:spcBef>
                <a:spcPct val="50000"/>
              </a:spcBef>
              <a:buFont typeface="Arial" panose="020B0604020202020204" pitchFamily="34" charset="0"/>
              <a:buChar char="•"/>
            </a:pPr>
            <a:r>
              <a:rPr lang="en-US" sz="2000" b="1" dirty="0">
                <a:latin typeface="Arial Black" panose="020B0A04020102020204" pitchFamily="34" charset="0"/>
                <a:cs typeface="Times New Roman" charset="0"/>
              </a:rPr>
              <a:t>Human and animal body </a:t>
            </a:r>
          </a:p>
          <a:p>
            <a:pPr>
              <a:spcBef>
                <a:spcPct val="50000"/>
              </a:spcBef>
            </a:pPr>
            <a:r>
              <a:rPr lang="en-US" sz="2000" b="1" dirty="0">
                <a:latin typeface="Arial Black" panose="020B0A04020102020204" pitchFamily="34" charset="0"/>
                <a:cs typeface="Times New Roman" charset="0"/>
              </a:rPr>
              <a:t>    structure</a:t>
            </a:r>
          </a:p>
          <a:p>
            <a:pPr>
              <a:lnSpc>
                <a:spcPct val="120000"/>
              </a:lnSpc>
              <a:spcBef>
                <a:spcPct val="50000"/>
              </a:spcBef>
            </a:pPr>
            <a:endParaRPr lang="en-US" sz="2000" b="1" dirty="0">
              <a:latin typeface="Arial Black" panose="020B0A04020102020204" pitchFamily="34" charset="0"/>
              <a:cs typeface="Times New Roman" charset="0"/>
            </a:endParaRPr>
          </a:p>
        </p:txBody>
      </p:sp>
      <p:sp>
        <p:nvSpPr>
          <p:cNvPr id="4" name="Rectangle 3"/>
          <p:cNvSpPr/>
          <p:nvPr/>
        </p:nvSpPr>
        <p:spPr>
          <a:xfrm>
            <a:off x="4724400" y="1295400"/>
            <a:ext cx="4572000" cy="3122265"/>
          </a:xfrm>
          <a:prstGeom prst="rect">
            <a:avLst/>
          </a:prstGeom>
        </p:spPr>
        <p:txBody>
          <a:bodyPr>
            <a:spAutoFit/>
          </a:bodyPr>
          <a:lstStyle/>
          <a:p>
            <a:pPr eaLnBrk="0" hangingPunct="0">
              <a:lnSpc>
                <a:spcPct val="100000"/>
              </a:lnSpc>
              <a:spcBef>
                <a:spcPct val="0"/>
              </a:spcBef>
              <a:buFont typeface="Times" charset="0"/>
              <a:buNone/>
            </a:pPr>
            <a:r>
              <a:rPr lang="en-US" sz="2000" b="1" u="sng" dirty="0">
                <a:latin typeface="Arial Black" panose="020B0A04020102020204" pitchFamily="34" charset="0"/>
              </a:rPr>
              <a:t>Math</a:t>
            </a:r>
          </a:p>
          <a:p>
            <a:pPr eaLnBrk="0" hangingPunct="0">
              <a:lnSpc>
                <a:spcPct val="150000"/>
              </a:lnSpc>
              <a:spcBef>
                <a:spcPct val="0"/>
              </a:spcBef>
              <a:buFont typeface="Times" charset="0"/>
              <a:buChar char="•"/>
            </a:pPr>
            <a:r>
              <a:rPr lang="en-US" sz="2000" b="1" dirty="0">
                <a:latin typeface="Arial Black" panose="020B0A04020102020204" pitchFamily="34" charset="0"/>
              </a:rPr>
              <a:t> Manipulatives</a:t>
            </a:r>
          </a:p>
          <a:p>
            <a:pPr eaLnBrk="0" hangingPunct="0">
              <a:lnSpc>
                <a:spcPct val="150000"/>
              </a:lnSpc>
              <a:spcBef>
                <a:spcPct val="0"/>
              </a:spcBef>
              <a:buFont typeface="Times" charset="0"/>
              <a:buChar char="•"/>
            </a:pPr>
            <a:r>
              <a:rPr lang="en-US" sz="2000" b="1" dirty="0">
                <a:latin typeface="Arial Black" panose="020B0A04020102020204" pitchFamily="34" charset="0"/>
              </a:rPr>
              <a:t> Measurement</a:t>
            </a:r>
          </a:p>
          <a:p>
            <a:pPr eaLnBrk="0" hangingPunct="0">
              <a:lnSpc>
                <a:spcPct val="150000"/>
              </a:lnSpc>
              <a:spcBef>
                <a:spcPct val="0"/>
              </a:spcBef>
              <a:buFont typeface="Times" charset="0"/>
              <a:buChar char="•"/>
            </a:pPr>
            <a:r>
              <a:rPr lang="en-US" sz="2000" b="1" dirty="0">
                <a:latin typeface="Arial Black" panose="020B0A04020102020204" pitchFamily="34" charset="0"/>
              </a:rPr>
              <a:t> Angles</a:t>
            </a:r>
          </a:p>
          <a:p>
            <a:pPr eaLnBrk="0" hangingPunct="0">
              <a:lnSpc>
                <a:spcPct val="150000"/>
              </a:lnSpc>
              <a:spcBef>
                <a:spcPct val="0"/>
              </a:spcBef>
              <a:buFont typeface="Times" charset="0"/>
              <a:buChar char="•"/>
            </a:pPr>
            <a:r>
              <a:rPr lang="en-US" sz="2000" b="1" dirty="0">
                <a:latin typeface="Arial Black" panose="020B0A04020102020204" pitchFamily="34" charset="0"/>
              </a:rPr>
              <a:t> Ratio and proportion</a:t>
            </a:r>
          </a:p>
          <a:p>
            <a:pPr eaLnBrk="0" hangingPunct="0">
              <a:lnSpc>
                <a:spcPct val="150000"/>
              </a:lnSpc>
              <a:spcBef>
                <a:spcPct val="0"/>
              </a:spcBef>
              <a:buFont typeface="Times" charset="0"/>
              <a:buChar char="•"/>
            </a:pPr>
            <a:r>
              <a:rPr lang="en-US" sz="2000" b="1" dirty="0">
                <a:latin typeface="Arial Black" panose="020B0A04020102020204" pitchFamily="34" charset="0"/>
              </a:rPr>
              <a:t> Arc, diameter, circumference</a:t>
            </a:r>
          </a:p>
          <a:p>
            <a:pPr eaLnBrk="0" hangingPunct="0">
              <a:lnSpc>
                <a:spcPct val="150000"/>
              </a:lnSpc>
              <a:spcBef>
                <a:spcPct val="0"/>
              </a:spcBef>
              <a:buFont typeface="Times" charset="0"/>
              <a:buChar char="•"/>
            </a:pPr>
            <a:r>
              <a:rPr lang="en-US" sz="2000" b="1" dirty="0">
                <a:latin typeface="Arial Black" panose="020B0A04020102020204" pitchFamily="34" charset="0"/>
              </a:rPr>
              <a:t> Symmetry</a:t>
            </a:r>
            <a:endParaRPr lang="en-US" sz="2000" b="1" u="sng" dirty="0">
              <a:latin typeface="Arial Black" panose="020B0A04020102020204" pitchFamily="34" charset="0"/>
            </a:endParaRPr>
          </a:p>
        </p:txBody>
      </p:sp>
      <p:sp>
        <p:nvSpPr>
          <p:cNvPr id="5" name="Rectangle 4"/>
          <p:cNvSpPr>
            <a:spLocks noChangeArrowheads="1"/>
          </p:cNvSpPr>
          <p:nvPr/>
        </p:nvSpPr>
        <p:spPr bwMode="auto">
          <a:xfrm>
            <a:off x="4800600" y="4495800"/>
            <a:ext cx="4201185" cy="286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hangingPunct="0">
              <a:lnSpc>
                <a:spcPct val="100000"/>
              </a:lnSpc>
              <a:spcBef>
                <a:spcPct val="0"/>
              </a:spcBef>
            </a:pPr>
            <a:r>
              <a:rPr lang="en-US" sz="2000" b="1" u="sng" dirty="0">
                <a:latin typeface="Arial Black" panose="020B0A04020102020204" pitchFamily="34" charset="0"/>
              </a:rPr>
              <a:t>Social Studies</a:t>
            </a:r>
            <a:r>
              <a:rPr lang="en-US" sz="2000" b="1" dirty="0">
                <a:latin typeface="Arial Black" panose="020B0A04020102020204" pitchFamily="34" charset="0"/>
              </a:rPr>
              <a:t> </a:t>
            </a:r>
          </a:p>
          <a:p>
            <a:pPr eaLnBrk="0" hangingPunct="0">
              <a:lnSpc>
                <a:spcPct val="140000"/>
              </a:lnSpc>
              <a:spcBef>
                <a:spcPct val="0"/>
              </a:spcBef>
              <a:buFont typeface="Times" charset="0"/>
              <a:buChar char="•"/>
            </a:pPr>
            <a:r>
              <a:rPr lang="en-US" sz="2000" b="1" dirty="0">
                <a:latin typeface="Arial Black" panose="020B0A04020102020204" pitchFamily="34" charset="0"/>
              </a:rPr>
              <a:t> Structures </a:t>
            </a:r>
          </a:p>
          <a:p>
            <a:pPr eaLnBrk="0" hangingPunct="0">
              <a:lnSpc>
                <a:spcPct val="140000"/>
              </a:lnSpc>
              <a:spcBef>
                <a:spcPct val="0"/>
              </a:spcBef>
              <a:buFont typeface="Times" charset="0"/>
              <a:buChar char="•"/>
            </a:pPr>
            <a:r>
              <a:rPr lang="en-US" sz="2000" b="1" dirty="0">
                <a:latin typeface="Arial Black" panose="020B0A04020102020204" pitchFamily="34" charset="0"/>
              </a:rPr>
              <a:t> Inventions</a:t>
            </a:r>
          </a:p>
          <a:p>
            <a:pPr eaLnBrk="0" hangingPunct="0">
              <a:lnSpc>
                <a:spcPct val="140000"/>
              </a:lnSpc>
              <a:spcBef>
                <a:spcPct val="0"/>
              </a:spcBef>
              <a:buFont typeface="Times" charset="0"/>
              <a:buChar char="•"/>
            </a:pPr>
            <a:r>
              <a:rPr lang="en-US" sz="2000" b="1" dirty="0">
                <a:latin typeface="Arial Black" panose="020B0A04020102020204" pitchFamily="34" charset="0"/>
              </a:rPr>
              <a:t>People</a:t>
            </a:r>
          </a:p>
          <a:p>
            <a:pPr eaLnBrk="0" hangingPunct="0">
              <a:lnSpc>
                <a:spcPct val="140000"/>
              </a:lnSpc>
              <a:spcBef>
                <a:spcPct val="0"/>
              </a:spcBef>
              <a:buFont typeface="Times" charset="0"/>
              <a:buChar char="•"/>
            </a:pPr>
            <a:r>
              <a:rPr lang="en-US" sz="2000" b="1" dirty="0">
                <a:latin typeface="Arial Black" panose="020B0A04020102020204" pitchFamily="34" charset="0"/>
              </a:rPr>
              <a:t>Events</a:t>
            </a:r>
          </a:p>
          <a:p>
            <a:pPr eaLnBrk="0" hangingPunct="0">
              <a:lnSpc>
                <a:spcPct val="100000"/>
              </a:lnSpc>
              <a:spcBef>
                <a:spcPct val="0"/>
              </a:spcBef>
              <a:buFont typeface="Times" charset="0"/>
              <a:buChar char="•"/>
            </a:pPr>
            <a:endParaRPr lang="en-US" sz="2400" b="1" dirty="0"/>
          </a:p>
          <a:p>
            <a:pPr eaLnBrk="0" hangingPunct="0">
              <a:lnSpc>
                <a:spcPct val="100000"/>
              </a:lnSpc>
              <a:spcBef>
                <a:spcPct val="0"/>
              </a:spcBef>
              <a:buFont typeface="Times" charset="0"/>
              <a:buNone/>
            </a:pPr>
            <a:r>
              <a:rPr lang="en-US" sz="2400" b="1" dirty="0"/>
              <a:t> </a:t>
            </a:r>
          </a:p>
        </p:txBody>
      </p:sp>
    </p:spTree>
    <p:extLst>
      <p:ext uri="{BB962C8B-B14F-4D97-AF65-F5344CB8AC3E}">
        <p14:creationId xmlns:p14="http://schemas.microsoft.com/office/powerpoint/2010/main" val="235467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normAutofit/>
          </a:bodyPr>
          <a:lstStyle/>
          <a:p>
            <a:pPr algn="l"/>
            <a:r>
              <a:rPr lang="en-US" dirty="0">
                <a:latin typeface="Arial Black" panose="020B0A04020102020204" pitchFamily="34" charset="0"/>
              </a:rPr>
              <a:t>Curriculum Connections</a:t>
            </a:r>
          </a:p>
        </p:txBody>
      </p:sp>
      <p:sp>
        <p:nvSpPr>
          <p:cNvPr id="6" name="Text Box 3"/>
          <p:cNvSpPr txBox="1">
            <a:spLocks noChangeArrowheads="1"/>
          </p:cNvSpPr>
          <p:nvPr/>
        </p:nvSpPr>
        <p:spPr bwMode="auto">
          <a:xfrm>
            <a:off x="457200" y="1828800"/>
            <a:ext cx="41910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0"/>
              </a:spcBef>
            </a:pPr>
            <a:r>
              <a:rPr lang="en-US" sz="2000" b="1" u="sng" dirty="0">
                <a:latin typeface="Arial Black" panose="020B0A04020102020204" pitchFamily="34" charset="0"/>
              </a:rPr>
              <a:t>Language Arts:</a:t>
            </a:r>
            <a:endParaRPr lang="en-US" sz="2000" b="1" dirty="0">
              <a:latin typeface="Arial Black" panose="020B0A04020102020204" pitchFamily="34" charset="0"/>
            </a:endParaRPr>
          </a:p>
          <a:p>
            <a:pPr eaLnBrk="0" hangingPunct="0">
              <a:lnSpc>
                <a:spcPct val="140000"/>
              </a:lnSpc>
              <a:spcBef>
                <a:spcPct val="0"/>
              </a:spcBef>
              <a:buFont typeface="Times" charset="0"/>
              <a:buChar char="•"/>
            </a:pPr>
            <a:r>
              <a:rPr lang="en-US" sz="2000" b="1" dirty="0">
                <a:latin typeface="Arial Black" panose="020B0A04020102020204" pitchFamily="34" charset="0"/>
              </a:rPr>
              <a:t> Illustrations for stories</a:t>
            </a:r>
          </a:p>
          <a:p>
            <a:pPr eaLnBrk="0" hangingPunct="0">
              <a:lnSpc>
                <a:spcPct val="140000"/>
              </a:lnSpc>
              <a:spcBef>
                <a:spcPct val="0"/>
              </a:spcBef>
              <a:buFont typeface="Times" charset="0"/>
              <a:buChar char="•"/>
            </a:pPr>
            <a:r>
              <a:rPr lang="en-US" sz="2000" b="1" dirty="0">
                <a:latin typeface="Arial Black" panose="020B0A04020102020204" pitchFamily="34" charset="0"/>
              </a:rPr>
              <a:t> Following directions</a:t>
            </a:r>
          </a:p>
          <a:p>
            <a:pPr eaLnBrk="0" hangingPunct="0">
              <a:lnSpc>
                <a:spcPct val="140000"/>
              </a:lnSpc>
              <a:spcBef>
                <a:spcPct val="0"/>
              </a:spcBef>
              <a:buFont typeface="Times" charset="0"/>
              <a:buChar char="•"/>
            </a:pPr>
            <a:r>
              <a:rPr lang="en-US" sz="2000" b="1" dirty="0">
                <a:latin typeface="Arial Black" panose="020B0A04020102020204" pitchFamily="34" charset="0"/>
              </a:rPr>
              <a:t> Communication of ideas</a:t>
            </a:r>
          </a:p>
          <a:p>
            <a:pPr eaLnBrk="0" hangingPunct="0">
              <a:lnSpc>
                <a:spcPct val="140000"/>
              </a:lnSpc>
              <a:spcBef>
                <a:spcPct val="0"/>
              </a:spcBef>
            </a:pPr>
            <a:r>
              <a:rPr lang="en-US" sz="2000" b="1" dirty="0">
                <a:latin typeface="Arial Black" panose="020B0A04020102020204" pitchFamily="34" charset="0"/>
              </a:rPr>
              <a:t>  - verbal</a:t>
            </a:r>
          </a:p>
          <a:p>
            <a:pPr eaLnBrk="0" hangingPunct="0">
              <a:lnSpc>
                <a:spcPct val="140000"/>
              </a:lnSpc>
              <a:spcBef>
                <a:spcPct val="0"/>
              </a:spcBef>
            </a:pPr>
            <a:r>
              <a:rPr lang="en-US" sz="2000" b="1" dirty="0">
                <a:latin typeface="Arial Black" panose="020B0A04020102020204" pitchFamily="34" charset="0"/>
              </a:rPr>
              <a:t>  -  written</a:t>
            </a:r>
          </a:p>
          <a:p>
            <a:pPr eaLnBrk="0" hangingPunct="0">
              <a:lnSpc>
                <a:spcPct val="140000"/>
              </a:lnSpc>
              <a:spcBef>
                <a:spcPct val="0"/>
              </a:spcBef>
            </a:pPr>
            <a:r>
              <a:rPr lang="en-US" sz="2000" b="1" dirty="0">
                <a:latin typeface="Arial Black" panose="020B0A04020102020204" pitchFamily="34" charset="0"/>
              </a:rPr>
              <a:t>  -  pictorial</a:t>
            </a:r>
          </a:p>
          <a:p>
            <a:pPr eaLnBrk="0" hangingPunct="0">
              <a:lnSpc>
                <a:spcPct val="140000"/>
              </a:lnSpc>
              <a:spcBef>
                <a:spcPct val="0"/>
              </a:spcBef>
              <a:buFontTx/>
              <a:buChar char="•"/>
            </a:pPr>
            <a:r>
              <a:rPr lang="en-US" sz="2000" b="1" dirty="0">
                <a:latin typeface="Arial Black" panose="020B0A04020102020204" pitchFamily="34" charset="0"/>
              </a:rPr>
              <a:t> Vocabulary development</a:t>
            </a:r>
          </a:p>
          <a:p>
            <a:pPr eaLnBrk="0" hangingPunct="0">
              <a:lnSpc>
                <a:spcPct val="140000"/>
              </a:lnSpc>
              <a:spcBef>
                <a:spcPct val="0"/>
              </a:spcBef>
              <a:buFontTx/>
              <a:buChar char="•"/>
            </a:pPr>
            <a:r>
              <a:rPr lang="en-US" sz="2000" b="1" dirty="0">
                <a:latin typeface="Arial Black" panose="020B0A04020102020204" pitchFamily="34" charset="0"/>
              </a:rPr>
              <a:t> Journal writing</a:t>
            </a:r>
          </a:p>
          <a:p>
            <a:pPr eaLnBrk="0" hangingPunct="0">
              <a:lnSpc>
                <a:spcPct val="140000"/>
              </a:lnSpc>
              <a:spcBef>
                <a:spcPct val="0"/>
              </a:spcBef>
              <a:buFontTx/>
              <a:buChar char="•"/>
            </a:pPr>
            <a:r>
              <a:rPr lang="en-US" sz="2000" b="1" dirty="0">
                <a:latin typeface="Arial Black" panose="020B0A04020102020204" pitchFamily="34" charset="0"/>
              </a:rPr>
              <a:t> Oral presentations </a:t>
            </a:r>
          </a:p>
        </p:txBody>
      </p:sp>
      <p:sp>
        <p:nvSpPr>
          <p:cNvPr id="7" name="Rectangle 4"/>
          <p:cNvSpPr>
            <a:spLocks noChangeArrowheads="1"/>
          </p:cNvSpPr>
          <p:nvPr/>
        </p:nvSpPr>
        <p:spPr bwMode="auto">
          <a:xfrm>
            <a:off x="4876801" y="1824039"/>
            <a:ext cx="3971536" cy="409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lnSpc>
                <a:spcPct val="100000"/>
              </a:lnSpc>
              <a:spcBef>
                <a:spcPct val="0"/>
              </a:spcBef>
            </a:pPr>
            <a:r>
              <a:rPr lang="en-US" sz="2000" b="1" u="sng" dirty="0">
                <a:latin typeface="Arial Black" panose="020B0A04020102020204" pitchFamily="34" charset="0"/>
              </a:rPr>
              <a:t>Technology &amp; Engineering</a:t>
            </a:r>
          </a:p>
          <a:p>
            <a:pPr marL="342900" indent="-342900" eaLnBrk="0" hangingPunct="0">
              <a:lnSpc>
                <a:spcPct val="100000"/>
              </a:lnSpc>
              <a:spcBef>
                <a:spcPct val="0"/>
              </a:spcBef>
              <a:buFont typeface="Arial" panose="020B0604020202020204" pitchFamily="34" charset="0"/>
              <a:buChar char="•"/>
            </a:pPr>
            <a:r>
              <a:rPr lang="en-US" sz="2000" b="1" dirty="0">
                <a:latin typeface="Arial Black" panose="020B0A04020102020204" pitchFamily="34" charset="0"/>
              </a:rPr>
              <a:t>Mechanisms</a:t>
            </a:r>
          </a:p>
          <a:p>
            <a:pPr marL="342900" indent="-342900" eaLnBrk="0" hangingPunct="0">
              <a:lnSpc>
                <a:spcPct val="100000"/>
              </a:lnSpc>
              <a:spcBef>
                <a:spcPct val="0"/>
              </a:spcBef>
              <a:buFont typeface="Arial" panose="020B0604020202020204" pitchFamily="34" charset="0"/>
              <a:buChar char="•"/>
            </a:pPr>
            <a:r>
              <a:rPr lang="en-US" sz="2000" b="1" dirty="0">
                <a:latin typeface="Arial Black" panose="020B0A04020102020204" pitchFamily="34" charset="0"/>
              </a:rPr>
              <a:t>Systems</a:t>
            </a:r>
          </a:p>
          <a:p>
            <a:pPr marL="342900" indent="-342900" eaLnBrk="0" hangingPunct="0">
              <a:lnSpc>
                <a:spcPct val="100000"/>
              </a:lnSpc>
              <a:spcBef>
                <a:spcPct val="0"/>
              </a:spcBef>
              <a:buFont typeface="Arial" panose="020B0604020202020204" pitchFamily="34" charset="0"/>
              <a:buChar char="•"/>
            </a:pPr>
            <a:r>
              <a:rPr lang="en-US" sz="2000" b="1" dirty="0">
                <a:latin typeface="Arial Black" panose="020B0A04020102020204" pitchFamily="34" charset="0"/>
              </a:rPr>
              <a:t>Tools, materials, </a:t>
            </a:r>
          </a:p>
          <a:p>
            <a:pPr eaLnBrk="0" hangingPunct="0">
              <a:lnSpc>
                <a:spcPct val="100000"/>
              </a:lnSpc>
              <a:spcBef>
                <a:spcPct val="0"/>
              </a:spcBef>
            </a:pPr>
            <a:r>
              <a:rPr lang="en-US" sz="2000" b="1" dirty="0">
                <a:latin typeface="Arial Black" panose="020B0A04020102020204" pitchFamily="34" charset="0"/>
              </a:rPr>
              <a:t>    &amp; processes</a:t>
            </a:r>
          </a:p>
          <a:p>
            <a:pPr marL="342900" indent="-342900" eaLnBrk="0" hangingPunct="0">
              <a:spcBef>
                <a:spcPct val="0"/>
              </a:spcBef>
              <a:buFont typeface="Arial" panose="020B0604020202020204" pitchFamily="34" charset="0"/>
              <a:buChar char="•"/>
            </a:pPr>
            <a:r>
              <a:rPr lang="en-US" sz="2000" dirty="0">
                <a:latin typeface="Arial Black" panose="020B0A04020102020204" pitchFamily="34" charset="0"/>
              </a:rPr>
              <a:t>Troubleshooting</a:t>
            </a:r>
          </a:p>
          <a:p>
            <a:pPr marL="342900" indent="-342900" eaLnBrk="0" hangingPunct="0">
              <a:spcBef>
                <a:spcPct val="0"/>
              </a:spcBef>
              <a:buFont typeface="Arial" panose="020B0604020202020204" pitchFamily="34" charset="0"/>
              <a:buChar char="•"/>
            </a:pPr>
            <a:r>
              <a:rPr lang="en-US" sz="2000" dirty="0">
                <a:latin typeface="Arial Black" panose="020B0A04020102020204" pitchFamily="34" charset="0"/>
              </a:rPr>
              <a:t>Invention and innovation</a:t>
            </a:r>
          </a:p>
          <a:p>
            <a:pPr marL="342900" indent="-342900" eaLnBrk="0" hangingPunct="0">
              <a:spcBef>
                <a:spcPct val="0"/>
              </a:spcBef>
              <a:buFont typeface="Arial" panose="020B0604020202020204" pitchFamily="34" charset="0"/>
              <a:buChar char="•"/>
            </a:pPr>
            <a:r>
              <a:rPr lang="en-US" sz="2000" dirty="0">
                <a:latin typeface="Arial Black" panose="020B0A04020102020204" pitchFamily="34" charset="0"/>
              </a:rPr>
              <a:t>Experimentation</a:t>
            </a:r>
          </a:p>
          <a:p>
            <a:pPr marL="342900" indent="-342900" eaLnBrk="0" hangingPunct="0">
              <a:spcBef>
                <a:spcPct val="0"/>
              </a:spcBef>
              <a:buFont typeface="Arial" panose="020B0604020202020204" pitchFamily="34" charset="0"/>
              <a:buChar char="•"/>
            </a:pPr>
            <a:r>
              <a:rPr lang="en-US" sz="2000" dirty="0">
                <a:latin typeface="Arial Black" panose="020B0A04020102020204" pitchFamily="34" charset="0"/>
              </a:rPr>
              <a:t>Problem solving.</a:t>
            </a:r>
          </a:p>
          <a:p>
            <a:pPr eaLnBrk="0" hangingPunct="0">
              <a:lnSpc>
                <a:spcPct val="100000"/>
              </a:lnSpc>
              <a:spcBef>
                <a:spcPct val="0"/>
              </a:spcBef>
            </a:pPr>
            <a:endParaRPr lang="en-US" sz="2000" b="1" dirty="0">
              <a:latin typeface="Arial Black" panose="020B0A04020102020204" pitchFamily="34" charset="0"/>
            </a:endParaRPr>
          </a:p>
          <a:p>
            <a:pPr eaLnBrk="0" hangingPunct="0">
              <a:lnSpc>
                <a:spcPct val="100000"/>
              </a:lnSpc>
              <a:spcBef>
                <a:spcPct val="0"/>
              </a:spcBef>
            </a:pPr>
            <a:r>
              <a:rPr lang="en-US" sz="2000" b="1" u="sng" dirty="0">
                <a:latin typeface="Arial Black" panose="020B0A04020102020204" pitchFamily="34" charset="0"/>
              </a:rPr>
              <a:t>Physical Education/Health </a:t>
            </a:r>
            <a:endParaRPr lang="en-US" sz="2000" b="1" dirty="0">
              <a:latin typeface="Arial Black" panose="020B0A04020102020204" pitchFamily="34" charset="0"/>
            </a:endParaRPr>
          </a:p>
          <a:p>
            <a:pPr eaLnBrk="0" hangingPunct="0">
              <a:lnSpc>
                <a:spcPct val="100000"/>
              </a:lnSpc>
              <a:spcBef>
                <a:spcPct val="0"/>
              </a:spcBef>
              <a:buFontTx/>
              <a:buChar char="•"/>
            </a:pPr>
            <a:r>
              <a:rPr lang="en-US" sz="2000" b="1" dirty="0">
                <a:latin typeface="Arial Black" panose="020B0A04020102020204" pitchFamily="34" charset="0"/>
              </a:rPr>
              <a:t> How the body works</a:t>
            </a:r>
          </a:p>
          <a:p>
            <a:pPr eaLnBrk="0" hangingPunct="0">
              <a:lnSpc>
                <a:spcPct val="100000"/>
              </a:lnSpc>
              <a:spcBef>
                <a:spcPct val="0"/>
              </a:spcBef>
              <a:buFontTx/>
              <a:buChar char="•"/>
            </a:pPr>
            <a:r>
              <a:rPr lang="en-US" sz="2000" b="1" dirty="0">
                <a:latin typeface="Arial Black" panose="020B0A04020102020204" pitchFamily="34" charset="0"/>
              </a:rPr>
              <a:t> Anthropometrics/Scale</a:t>
            </a:r>
          </a:p>
        </p:txBody>
      </p:sp>
    </p:spTree>
    <p:extLst>
      <p:ext uri="{BB962C8B-B14F-4D97-AF65-F5344CB8AC3E}">
        <p14:creationId xmlns:p14="http://schemas.microsoft.com/office/powerpoint/2010/main" val="48191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0"/>
            <a:ext cx="7886700" cy="1325563"/>
          </a:xfrm>
        </p:spPr>
        <p:txBody>
          <a:bodyPr/>
          <a:lstStyle/>
          <a:p>
            <a:r>
              <a:rPr lang="en-US" altLang="en-US" sz="4400" dirty="0">
                <a:solidFill>
                  <a:srgbClr val="FF0000"/>
                </a:solidFill>
                <a:latin typeface="Arial Black" panose="020B0A04020102020204" pitchFamily="34" charset="0"/>
              </a:rPr>
              <a:t>Mechanisms</a:t>
            </a:r>
          </a:p>
        </p:txBody>
      </p:sp>
      <p:sp>
        <p:nvSpPr>
          <p:cNvPr id="3" name="Content Placeholder 2"/>
          <p:cNvSpPr>
            <a:spLocks noGrp="1"/>
          </p:cNvSpPr>
          <p:nvPr>
            <p:ph idx="1"/>
          </p:nvPr>
        </p:nvSpPr>
        <p:spPr>
          <a:xfrm>
            <a:off x="381000" y="1066800"/>
            <a:ext cx="8458200" cy="4351337"/>
          </a:xfrm>
        </p:spPr>
        <p:txBody>
          <a:bodyPr/>
          <a:lstStyle/>
          <a:p>
            <a:pPr marL="0" indent="0">
              <a:buFont typeface="Arial" panose="020B0604020202020204" pitchFamily="34" charset="0"/>
              <a:buNone/>
              <a:defRPr/>
            </a:pPr>
            <a:r>
              <a:rPr lang="en-US" sz="3200" dirty="0">
                <a:latin typeface="Arial" panose="020B0604020202020204" pitchFamily="34" charset="0"/>
                <a:cs typeface="Arial" panose="020B0604020202020204" pitchFamily="34" charset="0"/>
              </a:rPr>
              <a:t>All mechanisms transfer and control motion.  The also have 2 things in common:</a:t>
            </a:r>
          </a:p>
          <a:p>
            <a:pPr marL="685800" lvl="1" indent="-342900">
              <a:buFont typeface="+mj-lt"/>
              <a:buAutoNum type="arabicPeriod"/>
              <a:defRPr/>
            </a:pPr>
            <a:r>
              <a:rPr lang="en-US" sz="2800" dirty="0">
                <a:latin typeface="Arial" panose="020B0604020202020204" pitchFamily="34" charset="0"/>
                <a:cs typeface="Arial" panose="020B0604020202020204" pitchFamily="34" charset="0"/>
              </a:rPr>
              <a:t>Input motion and force</a:t>
            </a:r>
          </a:p>
          <a:p>
            <a:pPr marL="685800" lvl="1" indent="-342900">
              <a:buFont typeface="+mj-lt"/>
              <a:buAutoNum type="arabicPeriod"/>
              <a:defRPr/>
            </a:pPr>
            <a:r>
              <a:rPr lang="en-US" sz="2800" dirty="0">
                <a:latin typeface="Arial" panose="020B0604020202020204" pitchFamily="34" charset="0"/>
                <a:cs typeface="Arial" panose="020B0604020202020204" pitchFamily="34" charset="0"/>
              </a:rPr>
              <a:t>Output motion and force</a:t>
            </a:r>
          </a:p>
          <a:p>
            <a:pPr marL="342900" lvl="1" indent="0">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pic>
        <p:nvPicPr>
          <p:cNvPr id="14340"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5912" y="3277927"/>
            <a:ext cx="60483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11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0"/>
            <a:ext cx="7886700" cy="1325563"/>
          </a:xfrm>
        </p:spPr>
        <p:txBody>
          <a:bodyPr/>
          <a:lstStyle/>
          <a:p>
            <a:r>
              <a:rPr lang="en-US" altLang="en-US" sz="4400" dirty="0">
                <a:solidFill>
                  <a:srgbClr val="FF0000"/>
                </a:solidFill>
                <a:latin typeface="Arial Black" panose="020B0A04020102020204" pitchFamily="34" charset="0"/>
              </a:rPr>
              <a:t>Mechanisms</a:t>
            </a:r>
          </a:p>
        </p:txBody>
      </p:sp>
      <p:sp>
        <p:nvSpPr>
          <p:cNvPr id="16387" name="Content Placeholder 2"/>
          <p:cNvSpPr>
            <a:spLocks noGrp="1"/>
          </p:cNvSpPr>
          <p:nvPr>
            <p:ph idx="1"/>
          </p:nvPr>
        </p:nvSpPr>
        <p:spPr>
          <a:xfrm>
            <a:off x="304800" y="1325563"/>
            <a:ext cx="7886700" cy="4351337"/>
          </a:xfrm>
        </p:spPr>
        <p:txBody>
          <a:bodyPr/>
          <a:lstStyle/>
          <a:p>
            <a:pPr marL="0" indent="0">
              <a:buFont typeface="Arial" panose="020B0604020202020204" pitchFamily="34" charset="0"/>
              <a:buNone/>
            </a:pPr>
            <a:r>
              <a:rPr lang="en-US" altLang="en-US" sz="3200">
                <a:latin typeface="Arial" panose="020B0604020202020204" pitchFamily="34" charset="0"/>
                <a:cs typeface="Arial" panose="020B0604020202020204" pitchFamily="34" charset="0"/>
              </a:rPr>
              <a:t>Mechanisms use four types of motion</a:t>
            </a:r>
          </a:p>
        </p:txBody>
      </p:sp>
      <p:grpSp>
        <p:nvGrpSpPr>
          <p:cNvPr id="16388" name="Group 6"/>
          <p:cNvGrpSpPr>
            <a:grpSpLocks/>
          </p:cNvGrpSpPr>
          <p:nvPr/>
        </p:nvGrpSpPr>
        <p:grpSpPr bwMode="auto">
          <a:xfrm>
            <a:off x="4572000" y="2133600"/>
            <a:ext cx="4267200" cy="2209800"/>
            <a:chOff x="4248150" y="4495800"/>
            <a:chExt cx="4419600" cy="2317590"/>
          </a:xfrm>
        </p:grpSpPr>
        <p:pic>
          <p:nvPicPr>
            <p:cNvPr id="16392"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48150" y="4495800"/>
              <a:ext cx="4419600" cy="231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343513" y="5787790"/>
              <a:ext cx="2591254" cy="91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6389"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4300" y="2254250"/>
            <a:ext cx="4495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14300" y="4105275"/>
            <a:ext cx="41973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419600" y="4408488"/>
            <a:ext cx="4516438"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145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1356</Words>
  <Application>Microsoft Office PowerPoint</Application>
  <PresentationFormat>On-screen Show (4:3)</PresentationFormat>
  <Paragraphs>234</Paragraphs>
  <Slides>33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Symbol</vt:lpstr>
      <vt:lpstr>Times</vt:lpstr>
      <vt:lpstr>Times New Roman</vt:lpstr>
      <vt:lpstr>Office Theme</vt:lpstr>
      <vt:lpstr>Introduction to  Paper Engineering   </vt:lpstr>
      <vt:lpstr>Objectives:  Learn to use project-based learning and engaging projects to develop basic pop-up cards and mechanisms from low or no-cost materials and supplies.   Learn how to use simple materials and tools to develop paper engineering design challenges to address concepts in science, technology, engineering, mathematics, social studies, and English language arts.  </vt:lpstr>
      <vt:lpstr>Low or No-Cost Tools &amp; Materials</vt:lpstr>
      <vt:lpstr>Linkages to  STEM Skills and Concepts</vt:lpstr>
      <vt:lpstr>Linkages to  21st Century Skills</vt:lpstr>
      <vt:lpstr>Curriculum Connections</vt:lpstr>
      <vt:lpstr>Curriculum Connections</vt:lpstr>
      <vt:lpstr>Mechanisms</vt:lpstr>
      <vt:lpstr>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Paper Challenges: Paper Cantilever</vt:lpstr>
      <vt:lpstr>Other Paper Challenges: Basic Electricity</vt:lpstr>
      <vt:lpstr>Other Paper Challenges: Paper Springs</vt:lpstr>
      <vt:lpstr>Other Paper Challenges: Paper Bridges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Arkansas - COEHP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Carter</dc:creator>
  <cp:lastModifiedBy>Vinson R. Carter</cp:lastModifiedBy>
  <cp:revision>75</cp:revision>
  <cp:lastPrinted>2016-06-06T16:31:11Z</cp:lastPrinted>
  <dcterms:created xsi:type="dcterms:W3CDTF">2013-01-31T19:26:58Z</dcterms:created>
  <dcterms:modified xsi:type="dcterms:W3CDTF">2024-11-18T15:17:17Z</dcterms:modified>
</cp:coreProperties>
</file>