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77" r:id="rId7"/>
    <p:sldId id="266" r:id="rId8"/>
    <p:sldId id="267" r:id="rId9"/>
    <p:sldId id="270" r:id="rId10"/>
    <p:sldId id="268" r:id="rId11"/>
    <p:sldId id="271" r:id="rId12"/>
    <p:sldId id="337" r:id="rId13"/>
    <p:sldId id="278" r:id="rId14"/>
    <p:sldId id="34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28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4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9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2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37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7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8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0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1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47D9E5-1139-4A39-863A-719891B9991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61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47D9E5-1139-4A39-863A-719891B99912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15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79" y="209691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Quick Challenge is …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361" y="1914100"/>
            <a:ext cx="695285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/>
              <a:t> Designed to engage the students’ attention usually at the beginning of class and draw them into the lesson.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/>
              <a:t>Sometimes called the “anticipatory set,” the “hook activity,” or the “bell ringer”, it pulls student into the lesson.</a:t>
            </a:r>
            <a:endParaRPr lang="en-US" sz="3200" dirty="0"/>
          </a:p>
        </p:txBody>
      </p:sp>
      <p:pic>
        <p:nvPicPr>
          <p:cNvPr id="4" name="Picture 7" descr="http://mathwire.com/images/animatedthinkingca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121" y="2404216"/>
            <a:ext cx="23431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742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64B43E-79EE-4775-A2FE-4BE1581BF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98" y="0"/>
            <a:ext cx="5540647" cy="3249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98897B-FD01-4866-B68F-41DBFE3B2A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45"/>
          <a:stretch/>
        </p:blipFill>
        <p:spPr>
          <a:xfrm>
            <a:off x="552008" y="3125347"/>
            <a:ext cx="4926003" cy="29577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67C35E-135E-462F-A604-6D7BD95FC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268" y="1738889"/>
            <a:ext cx="5347110" cy="338022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AF4E62B-C230-4D4A-9917-029B68FC2164}"/>
              </a:ext>
            </a:extLst>
          </p:cNvPr>
          <p:cNvSpPr txBox="1">
            <a:spLocks/>
          </p:cNvSpPr>
          <p:nvPr/>
        </p:nvSpPr>
        <p:spPr>
          <a:xfrm>
            <a:off x="6092139" y="614087"/>
            <a:ext cx="5234239" cy="1010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Character Cards</a:t>
            </a:r>
          </a:p>
        </p:txBody>
      </p:sp>
    </p:spTree>
    <p:extLst>
      <p:ext uri="{BB962C8B-B14F-4D97-AF65-F5344CB8AC3E}">
        <p14:creationId xmlns:p14="http://schemas.microsoft.com/office/powerpoint/2010/main" val="3973711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6C1267-4943-4C73-90ED-4DB23CA8C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540" y="1453896"/>
            <a:ext cx="7360920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0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A2029C-9BD6-4866-A091-45519E030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0998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2509CD-0A42-4DC1-BCD3-FB8BC4756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919" y="1576154"/>
            <a:ext cx="5247081" cy="25921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8D7D3E-B5B3-449B-A52A-E93260CC7601}"/>
              </a:ext>
            </a:extLst>
          </p:cNvPr>
          <p:cNvSpPr/>
          <p:nvPr/>
        </p:nvSpPr>
        <p:spPr>
          <a:xfrm>
            <a:off x="7809986" y="5403399"/>
            <a:ext cx="43820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 Black" panose="020B0A04020102020204" pitchFamily="34" charset="0"/>
              </a:rPr>
              <a:t>What You Need to Know About Tinkering, Making, and Engineering, NAEYC, Adapted from the Boston Children’s Museum, </a:t>
            </a:r>
            <a:r>
              <a:rPr lang="en-US" sz="1400" i="1" dirty="0">
                <a:latin typeface="Arial Black" panose="020B0A04020102020204" pitchFamily="34" charset="0"/>
              </a:rPr>
              <a:t>Tinker Kit: Educators’ Guide </a:t>
            </a:r>
            <a:r>
              <a:rPr lang="en-US" sz="1400" dirty="0">
                <a:latin typeface="Arial Black" panose="020B0A04020102020204" pitchFamily="34" charset="0"/>
              </a:rPr>
              <a:t>(2016)</a:t>
            </a:r>
          </a:p>
        </p:txBody>
      </p:sp>
    </p:spTree>
    <p:extLst>
      <p:ext uri="{BB962C8B-B14F-4D97-AF65-F5344CB8AC3E}">
        <p14:creationId xmlns:p14="http://schemas.microsoft.com/office/powerpoint/2010/main" val="639738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E5AC6-8B25-5703-B0BA-F07F34628220}"/>
              </a:ext>
            </a:extLst>
          </p:cNvPr>
          <p:cNvSpPr txBox="1">
            <a:spLocks/>
          </p:cNvSpPr>
          <p:nvPr/>
        </p:nvSpPr>
        <p:spPr>
          <a:xfrm>
            <a:off x="2382465" y="609600"/>
            <a:ext cx="84582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Making and Tinkering Bag/Toolbox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ADBE18-D021-87A9-C1F7-B9AC64630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2222" r="7037" b="12222"/>
          <a:stretch/>
        </p:blipFill>
        <p:spPr bwMode="auto">
          <a:xfrm rot="16200000">
            <a:off x="3810000" y="1371600"/>
            <a:ext cx="4572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932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EE81A-FAB0-4BA5-8F9C-F2877C76545E}"/>
              </a:ext>
            </a:extLst>
          </p:cNvPr>
          <p:cNvSpPr txBox="1">
            <a:spLocks/>
          </p:cNvSpPr>
          <p:nvPr/>
        </p:nvSpPr>
        <p:spPr>
          <a:xfrm>
            <a:off x="170826" y="460990"/>
            <a:ext cx="11425805" cy="60051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rial Black" panose="020B0A04020102020204" pitchFamily="34" charset="0"/>
              </a:rPr>
              <a:t>Character Card </a:t>
            </a:r>
          </a:p>
          <a:p>
            <a:r>
              <a:rPr lang="en-US" sz="4000" b="1" dirty="0">
                <a:latin typeface="Arial Black" panose="020B0A04020102020204" pitchFamily="34" charset="0"/>
              </a:rPr>
              <a:t>Engineering Design Challenge</a:t>
            </a:r>
            <a:endParaRPr lang="en-US" sz="2400" b="1" dirty="0">
              <a:latin typeface="Arial Black" panose="020B0A04020102020204" pitchFamily="34" charset="0"/>
            </a:endParaRPr>
          </a:p>
          <a:p>
            <a:endParaRPr lang="en-US" sz="2400" b="1" dirty="0">
              <a:latin typeface="Arial Black" panose="020B0A04020102020204" pitchFamily="34" charset="0"/>
            </a:endParaRPr>
          </a:p>
          <a:p>
            <a:r>
              <a:rPr lang="en-US" sz="2400" b="1" dirty="0">
                <a:latin typeface="Arial Black" panose="020B0A04020102020204" pitchFamily="34" charset="0"/>
              </a:rPr>
              <a:t>*developing empathy</a:t>
            </a:r>
          </a:p>
          <a:p>
            <a:endParaRPr lang="en-US" sz="2400" b="1" dirty="0">
              <a:latin typeface="Arial Black" panose="020B0A04020102020204" pitchFamily="34" charset="0"/>
            </a:endParaRPr>
          </a:p>
          <a:p>
            <a:r>
              <a:rPr lang="en-US" sz="2400" b="1" dirty="0">
                <a:latin typeface="Arial Black" panose="020B0A04020102020204" pitchFamily="34" charset="0"/>
              </a:rPr>
              <a:t>How can you use the materials in your making and tinkering bag to improve your character’s life or to help them?</a:t>
            </a:r>
          </a:p>
          <a:p>
            <a:endParaRPr lang="en-US" sz="40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D760F-118B-42BC-8824-ADD0B9370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69" y="3463552"/>
            <a:ext cx="4427462" cy="2928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8C40CA-584F-4A43-B300-890C7C6D63FF}"/>
              </a:ext>
            </a:extLst>
          </p:cNvPr>
          <p:cNvSpPr/>
          <p:nvPr/>
        </p:nvSpPr>
        <p:spPr>
          <a:xfrm>
            <a:off x="6263438" y="4041289"/>
            <a:ext cx="39543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What could we create to </a:t>
            </a:r>
            <a:r>
              <a:rPr lang="en-US" sz="3200" b="1" dirty="0">
                <a:latin typeface="Arial Black" panose="020B0A04020102020204" pitchFamily="34" charset="0"/>
              </a:rPr>
              <a:t>help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Curious George?</a:t>
            </a:r>
          </a:p>
        </p:txBody>
      </p:sp>
    </p:spTree>
    <p:extLst>
      <p:ext uri="{BB962C8B-B14F-4D97-AF65-F5344CB8AC3E}">
        <p14:creationId xmlns:p14="http://schemas.microsoft.com/office/powerpoint/2010/main" val="3404690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D441-CFEC-4DC3-80A7-94001C15C73A}"/>
              </a:ext>
            </a:extLst>
          </p:cNvPr>
          <p:cNvSpPr txBox="1">
            <a:spLocks/>
          </p:cNvSpPr>
          <p:nvPr/>
        </p:nvSpPr>
        <p:spPr>
          <a:xfrm>
            <a:off x="383097" y="600016"/>
            <a:ext cx="11425805" cy="50289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Character Card Quick Challenges</a:t>
            </a:r>
          </a:p>
          <a:p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400" u="sng" dirty="0">
                <a:latin typeface="+mn-lt"/>
              </a:rPr>
              <a:t>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Design a home, hideout, or space to relax for the character.</a:t>
            </a:r>
          </a:p>
          <a:p>
            <a:r>
              <a:rPr lang="en-US" sz="2400" u="sng" dirty="0">
                <a:latin typeface="+mn-lt"/>
              </a:rPr>
              <a:t>Recreation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Design an item or place that the character could play, exercise and have fun.</a:t>
            </a:r>
          </a:p>
          <a:p>
            <a:r>
              <a:rPr lang="en-US" sz="2400" u="sng" dirty="0">
                <a:latin typeface="+mn-lt"/>
              </a:rPr>
              <a:t>Accessories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Design an accessory that might enhance the look or comfort of your character.</a:t>
            </a:r>
          </a:p>
          <a:p>
            <a:r>
              <a:rPr lang="en-US" sz="2400" u="sng" dirty="0">
                <a:latin typeface="+mn-lt"/>
              </a:rPr>
              <a:t>Transportation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Design a mode of transportation that would work for your character.</a:t>
            </a:r>
          </a:p>
          <a:p>
            <a:r>
              <a:rPr lang="en-US" sz="2400" u="sng" dirty="0">
                <a:latin typeface="+mn-lt"/>
              </a:rPr>
              <a:t>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Design a tool or gadget that would help your character solve a problem.</a:t>
            </a:r>
          </a:p>
          <a:p>
            <a:r>
              <a:rPr lang="en-US" sz="2400" u="sng" dirty="0">
                <a:latin typeface="+mn-lt"/>
              </a:rPr>
              <a:t>Free Choice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Design any of the above items.</a:t>
            </a:r>
          </a:p>
          <a:p>
            <a:pPr lvl="1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465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87110"/>
            <a:ext cx="10058400" cy="908418"/>
          </a:xfrm>
        </p:spPr>
        <p:txBody>
          <a:bodyPr/>
          <a:lstStyle/>
          <a:p>
            <a:r>
              <a:rPr lang="en-US" altLang="en-US" b="1" dirty="0"/>
              <a:t>Characteristics of the Quick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Similar to a hook activity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Differs from the anticipatory set or bell ringer in that it is activity-based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Short: 10-15 minutes maximum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Directly tied to the daily content/standards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Usually not graded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Usually, first exposure to the concept</a:t>
            </a:r>
          </a:p>
          <a:p>
            <a:endParaRPr lang="en-US" dirty="0"/>
          </a:p>
        </p:txBody>
      </p:sp>
      <p:pic>
        <p:nvPicPr>
          <p:cNvPr id="1026" name="Picture 2" descr="https://encrypted-tbn1.gstatic.com/images?q=tbn:ANd9GcRn2Ndd8mNXx3i7sbJK0T7NlC3FhyNJvo7VURDfutc3RrZjxcl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22878" r="3367" b="21495"/>
          <a:stretch/>
        </p:blipFill>
        <p:spPr bwMode="auto">
          <a:xfrm rot="20443885">
            <a:off x="9640551" y="4655657"/>
            <a:ext cx="2133755" cy="126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0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5402"/>
            <a:ext cx="10058400" cy="891326"/>
          </a:xfrm>
        </p:spPr>
        <p:txBody>
          <a:bodyPr/>
          <a:lstStyle/>
          <a:p>
            <a:r>
              <a:rPr lang="en-US" altLang="en-US" b="1" dirty="0"/>
              <a:t>Launched at the Beginning of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430997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Directs student attention to the learning tasks at hand.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It exposes the students to concepts they are about to learn.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It is NOT about rote drill and kill. </a:t>
            </a:r>
          </a:p>
          <a:p>
            <a:pPr marL="0" indent="0">
              <a:buNone/>
            </a:pPr>
            <a:endParaRPr lang="en-US" altLang="en-US" sz="32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6" descr="bart-simpson-gene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7" y="3476313"/>
            <a:ext cx="4373563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446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5402"/>
            <a:ext cx="10058400" cy="891326"/>
          </a:xfrm>
        </p:spPr>
        <p:txBody>
          <a:bodyPr/>
          <a:lstStyle/>
          <a:p>
            <a:r>
              <a:rPr lang="en-US" altLang="en-US" b="1" dirty="0"/>
              <a:t>Quickly Engages Students in the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430997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Expands upon student life experiences &amp; background knowledge.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Puts students in a receptive mode.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Draws out major concepts to be learned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Introduces concepts to be learned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Engages students early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Provides purpose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6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5402"/>
            <a:ext cx="10058400" cy="891326"/>
          </a:xfrm>
        </p:spPr>
        <p:txBody>
          <a:bodyPr/>
          <a:lstStyle/>
          <a:p>
            <a:r>
              <a:rPr lang="en-US" altLang="en-US" b="1" dirty="0"/>
              <a:t>Thus, the Quick Challenge Should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43099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4000" b="1" dirty="0"/>
              <a:t>create an organizing framework for the ideas, curiosities, principles, or information that is to follow.</a:t>
            </a:r>
            <a:endParaRPr lang="en-US" dirty="0"/>
          </a:p>
        </p:txBody>
      </p:sp>
      <p:pic>
        <p:nvPicPr>
          <p:cNvPr id="3074" name="Picture 2" descr="http://www.sohosalescoaching.com/wp-content/uploads/2013/01/Einste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101" y="3172551"/>
            <a:ext cx="5081899" cy="317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31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EBF79D-1FCA-4349-8ECD-130A2EC81CC5}"/>
              </a:ext>
            </a:extLst>
          </p:cNvPr>
          <p:cNvSpPr/>
          <p:nvPr/>
        </p:nvSpPr>
        <p:spPr>
          <a:xfrm>
            <a:off x="755007" y="722604"/>
            <a:ext cx="990739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I were planning to teach a lesson related to STEL Standard #7 </a:t>
            </a:r>
            <a:r>
              <a:rPr lang="en-US" sz="20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 in Technology and Engineering Education and Benchmark A (Apply design concepts, principles, and processes through play and exploration)</a:t>
            </a:r>
            <a:r>
              <a:rPr lang="en-US" sz="2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 might use the following quick challenge at the beginning of class to introduce the idea: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Students will work as a member of a small team and use a 6” square of aluminum foil to build a boat that will hold the most pennies. The vessel will be placed in a bucket of water and pennies will be added until the vessel sinks. Such an activity can be used to introduce the concepts of balance, stability, buoyancy, cargo, etc. 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Such a </a:t>
            </a:r>
            <a:r>
              <a:rPr lang="en-US" sz="20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quick challenge</a:t>
            </a:r>
            <a:r>
              <a:rPr lang="en-US" sz="2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would be followed by an information session where Standard #7 will be expanded upon and other STEM content added. Then the lesson might conclude with a larger design challenge (i.e., carve a sailboat from Styrofoam that can be powered down a water-filled rain gutter with a box fan). This larger sailboat design lesson will: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Expand upon the knowledge and experience gained in the original </a:t>
            </a:r>
            <a:r>
              <a:rPr lang="en-US" sz="2000" i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quick challenge</a:t>
            </a:r>
            <a:r>
              <a:rPr lang="en-US" sz="20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add new features from related STEM standards (i.e., propulsion, time, distance, rate, graphing, etc.).  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1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081" y="128187"/>
            <a:ext cx="7563853" cy="617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52" y="427290"/>
            <a:ext cx="4363504" cy="562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14" y="1422430"/>
            <a:ext cx="53625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855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1D93C-5758-46BE-8533-594A56FC3B2C}"/>
              </a:ext>
            </a:extLst>
          </p:cNvPr>
          <p:cNvSpPr txBox="1">
            <a:spLocks/>
          </p:cNvSpPr>
          <p:nvPr/>
        </p:nvSpPr>
        <p:spPr>
          <a:xfrm>
            <a:off x="731573" y="194637"/>
            <a:ext cx="10383839" cy="5845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Character Cards can also be a great way to blend 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Engineering Design Quick Challenges and Story Grammar</a:t>
            </a:r>
          </a:p>
          <a:p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Story Grammar includes ……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sz="2400" dirty="0"/>
              <a:t>The various integral components or elements of a </a:t>
            </a:r>
            <a:r>
              <a:rPr lang="en-US" sz="2400" b="1" dirty="0"/>
              <a:t>story</a:t>
            </a:r>
            <a:r>
              <a:rPr lang="en-US" sz="2400" dirty="0"/>
              <a:t> and the relationships among these parts. Typically, they include the character, setting, problem/conflict, plot, and resolution. </a:t>
            </a:r>
            <a:r>
              <a:rPr lang="en-US" sz="2400" b="1" dirty="0"/>
              <a:t>Story grammar</a:t>
            </a:r>
            <a:r>
              <a:rPr lang="en-US" sz="2400" dirty="0"/>
              <a:t> elements support the essential text structure for most narratives. </a:t>
            </a:r>
          </a:p>
          <a:p>
            <a:endParaRPr lang="en-US" sz="2400" dirty="0"/>
          </a:p>
          <a:p>
            <a:r>
              <a:rPr lang="en-US" sz="2400" dirty="0"/>
              <a:t>The </a:t>
            </a:r>
            <a:r>
              <a:rPr lang="en-US" sz="2400" b="1" dirty="0"/>
              <a:t>grammar</a:t>
            </a:r>
            <a:r>
              <a:rPr lang="en-US" sz="2400" dirty="0"/>
              <a:t> of the </a:t>
            </a:r>
            <a:r>
              <a:rPr lang="en-US" sz="2400" b="1" dirty="0"/>
              <a:t>story</a:t>
            </a:r>
            <a:r>
              <a:rPr lang="en-US" sz="2400" dirty="0"/>
              <a:t> is how the </a:t>
            </a:r>
            <a:r>
              <a:rPr lang="en-US" sz="2400" b="1" dirty="0"/>
              <a:t>story</a:t>
            </a:r>
            <a:r>
              <a:rPr lang="en-US" sz="2400" dirty="0"/>
              <a:t> is told and includes such things as plot, suspense, climax, and characters. </a:t>
            </a:r>
          </a:p>
          <a:p>
            <a:endParaRPr lang="en-US" sz="2400" dirty="0"/>
          </a:p>
          <a:p>
            <a:r>
              <a:rPr lang="en-US" sz="2400" dirty="0"/>
              <a:t>A framework including the basic elements of a </a:t>
            </a:r>
            <a:r>
              <a:rPr lang="en-US" sz="2400" b="1" dirty="0"/>
              <a:t>story</a:t>
            </a:r>
            <a:r>
              <a:rPr lang="en-US" sz="2400" dirty="0"/>
              <a:t> and the rules that explain the relationship between these elements. </a:t>
            </a:r>
          </a:p>
          <a:p>
            <a:endParaRPr lang="en-US" sz="2400" dirty="0"/>
          </a:p>
          <a:p>
            <a:r>
              <a:rPr lang="en-US" sz="2400" dirty="0"/>
              <a:t>A framework including the basic elements of a </a:t>
            </a:r>
            <a:r>
              <a:rPr lang="en-US" sz="2400" b="1" dirty="0"/>
              <a:t>story</a:t>
            </a:r>
            <a:r>
              <a:rPr lang="en-US" sz="2400" dirty="0"/>
              <a:t> and the rules that explain the relationship between these elements.</a:t>
            </a:r>
            <a:r>
              <a:rPr lang="en-US" sz="1800" dirty="0"/>
              <a:t> 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11212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205</TotalTime>
  <Words>725</Words>
  <Application>Microsoft Office PowerPoint</Application>
  <PresentationFormat>Widescreen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Calibri Light</vt:lpstr>
      <vt:lpstr>Courier New</vt:lpstr>
      <vt:lpstr>Symbol</vt:lpstr>
      <vt:lpstr>Wingdings</vt:lpstr>
      <vt:lpstr>Retrospect</vt:lpstr>
      <vt:lpstr>The Quick Challenge is …</vt:lpstr>
      <vt:lpstr>Characteristics of the Quick Challenge</vt:lpstr>
      <vt:lpstr>Launched at the Beginning of Class</vt:lpstr>
      <vt:lpstr>Quickly Engages Students in the Topic</vt:lpstr>
      <vt:lpstr>Thus, the Quick Challenge Should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Education and Health Professions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Quick Challenge</dc:title>
  <dc:creator>Vinson R. Carter</dc:creator>
  <cp:lastModifiedBy>Vinson R. Carter</cp:lastModifiedBy>
  <cp:revision>21</cp:revision>
  <dcterms:created xsi:type="dcterms:W3CDTF">2015-11-02T16:29:57Z</dcterms:created>
  <dcterms:modified xsi:type="dcterms:W3CDTF">2024-09-06T15:19:56Z</dcterms:modified>
</cp:coreProperties>
</file>