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1" r:id="rId4"/>
    <p:sldId id="272" r:id="rId5"/>
    <p:sldId id="278" r:id="rId6"/>
    <p:sldId id="279" r:id="rId7"/>
    <p:sldId id="280" r:id="rId8"/>
    <p:sldId id="281" r:id="rId9"/>
    <p:sldId id="282" r:id="rId10"/>
    <p:sldId id="283" r:id="rId11"/>
    <p:sldId id="285" r:id="rId12"/>
    <p:sldId id="284" r:id="rId13"/>
    <p:sldId id="286" r:id="rId14"/>
    <p:sldId id="287" r:id="rId15"/>
    <p:sldId id="288" r:id="rId16"/>
    <p:sldId id="289" r:id="rId17"/>
    <p:sldId id="290" r:id="rId18"/>
    <p:sldId id="258" r:id="rId19"/>
    <p:sldId id="260" r:id="rId20"/>
    <p:sldId id="259" r:id="rId21"/>
    <p:sldId id="257" r:id="rId22"/>
    <p:sldId id="274" r:id="rId23"/>
    <p:sldId id="276" r:id="rId24"/>
    <p:sldId id="277" r:id="rId25"/>
    <p:sldId id="29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54CE-0F42-4B46-AB17-884B42D6510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1EAB-24EC-43FE-AD65-B6488F439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8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54CE-0F42-4B46-AB17-884B42D6510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1EAB-24EC-43FE-AD65-B6488F439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63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54CE-0F42-4B46-AB17-884B42D6510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1EAB-24EC-43FE-AD65-B6488F439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1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54CE-0F42-4B46-AB17-884B42D6510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1EAB-24EC-43FE-AD65-B6488F439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65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54CE-0F42-4B46-AB17-884B42D6510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1EAB-24EC-43FE-AD65-B6488F439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8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54CE-0F42-4B46-AB17-884B42D6510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1EAB-24EC-43FE-AD65-B6488F439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52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54CE-0F42-4B46-AB17-884B42D6510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1EAB-24EC-43FE-AD65-B6488F439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54CE-0F42-4B46-AB17-884B42D6510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1EAB-24EC-43FE-AD65-B6488F439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0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54CE-0F42-4B46-AB17-884B42D6510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1EAB-24EC-43FE-AD65-B6488F439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54CE-0F42-4B46-AB17-884B42D6510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1EAB-24EC-43FE-AD65-B6488F439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30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54CE-0F42-4B46-AB17-884B42D6510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1EAB-24EC-43FE-AD65-B6488F439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7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654CE-0F42-4B46-AB17-884B42D6510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11EAB-24EC-43FE-AD65-B6488F439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4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35"/>
          <a:stretch/>
        </p:blipFill>
        <p:spPr>
          <a:xfrm>
            <a:off x="3049905" y="3646170"/>
            <a:ext cx="6092190" cy="235458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665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Measure Twice, Cut Once</a:t>
            </a:r>
          </a:p>
        </p:txBody>
      </p:sp>
    </p:spTree>
    <p:extLst>
      <p:ext uri="{BB962C8B-B14F-4D97-AF65-F5344CB8AC3E}">
        <p14:creationId xmlns:p14="http://schemas.microsoft.com/office/powerpoint/2010/main" val="499617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EF28CA-7001-2370-7E7A-9B7BECEBD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64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CC1D08-B625-5655-BAA8-7AEB74A26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52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91E5B8-875A-D858-A77E-74A60BD1B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85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94EEBD-0603-DD10-FF0E-A0C82FF7E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03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E309DB-A4A7-2412-F093-2171CADC3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53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2521C9-07C9-7B50-9FBF-0048D23FC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91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1917FD-3F72-4EBB-0315-838A08E1D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96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D95CA2-5F97-9202-DD34-24A379C41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73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749425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Some Conversions that you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Should Know (English System): </a:t>
            </a:r>
            <a:br>
              <a:rPr lang="en-US" b="1" dirty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9984422" cy="3684588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1 foot = 12 inches</a:t>
            </a:r>
          </a:p>
          <a:p>
            <a:r>
              <a:rPr lang="en-US" sz="4000" dirty="0"/>
              <a:t>1 yard = 3 feet</a:t>
            </a:r>
          </a:p>
          <a:p>
            <a:r>
              <a:rPr lang="en-US" sz="4000" dirty="0"/>
              <a:t>1 Rod = 5.5 yards</a:t>
            </a:r>
          </a:p>
          <a:p>
            <a:r>
              <a:rPr lang="en-US" sz="4000" dirty="0"/>
              <a:t>1 mile = 1760 yards, or 320 rods, or 5,280 feet</a:t>
            </a:r>
          </a:p>
          <a:p>
            <a:r>
              <a:rPr lang="en-US" sz="4000" dirty="0"/>
              <a:t>1 gallon = 16 cups</a:t>
            </a:r>
          </a:p>
          <a:p>
            <a:r>
              <a:rPr lang="en-US" sz="4000" dirty="0"/>
              <a:t>1 gallon = 4 quarts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962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542" y="2857500"/>
            <a:ext cx="1143000" cy="114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0" y="2857500"/>
            <a:ext cx="1143000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540" y="2857500"/>
            <a:ext cx="1143000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15" y="2857500"/>
            <a:ext cx="1143000" cy="11430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859683"/>
              </p:ext>
            </p:extLst>
          </p:nvPr>
        </p:nvGraphicFramePr>
        <p:xfrm>
          <a:off x="1451609" y="1954530"/>
          <a:ext cx="9155430" cy="1223804"/>
        </p:xfrm>
        <a:graphic>
          <a:graphicData uri="http://schemas.openxmlformats.org/drawingml/2006/table">
            <a:tbl>
              <a:tblPr/>
              <a:tblGrid>
                <a:gridCol w="1560460">
                  <a:extLst>
                    <a:ext uri="{9D8B030D-6E8A-4147-A177-3AD203B41FA5}">
                      <a16:colId xmlns:a16="http://schemas.microsoft.com/office/drawing/2014/main" val="223067287"/>
                    </a:ext>
                  </a:extLst>
                </a:gridCol>
                <a:gridCol w="1560460">
                  <a:extLst>
                    <a:ext uri="{9D8B030D-6E8A-4147-A177-3AD203B41FA5}">
                      <a16:colId xmlns:a16="http://schemas.microsoft.com/office/drawing/2014/main" val="2581501112"/>
                    </a:ext>
                  </a:extLst>
                </a:gridCol>
                <a:gridCol w="1560460">
                  <a:extLst>
                    <a:ext uri="{9D8B030D-6E8A-4147-A177-3AD203B41FA5}">
                      <a16:colId xmlns:a16="http://schemas.microsoft.com/office/drawing/2014/main" val="1453300297"/>
                    </a:ext>
                  </a:extLst>
                </a:gridCol>
                <a:gridCol w="676565">
                  <a:extLst>
                    <a:ext uri="{9D8B030D-6E8A-4147-A177-3AD203B41FA5}">
                      <a16:colId xmlns:a16="http://schemas.microsoft.com/office/drawing/2014/main" val="1868274793"/>
                    </a:ext>
                  </a:extLst>
                </a:gridCol>
                <a:gridCol w="1560460">
                  <a:extLst>
                    <a:ext uri="{9D8B030D-6E8A-4147-A177-3AD203B41FA5}">
                      <a16:colId xmlns:a16="http://schemas.microsoft.com/office/drawing/2014/main" val="3134352097"/>
                    </a:ext>
                  </a:extLst>
                </a:gridCol>
                <a:gridCol w="676565">
                  <a:extLst>
                    <a:ext uri="{9D8B030D-6E8A-4147-A177-3AD203B41FA5}">
                      <a16:colId xmlns:a16="http://schemas.microsoft.com/office/drawing/2014/main" val="3471638425"/>
                    </a:ext>
                  </a:extLst>
                </a:gridCol>
                <a:gridCol w="1560460">
                  <a:extLst>
                    <a:ext uri="{9D8B030D-6E8A-4147-A177-3AD203B41FA5}">
                      <a16:colId xmlns:a16="http://schemas.microsoft.com/office/drawing/2014/main" val="1571945237"/>
                    </a:ext>
                  </a:extLst>
                </a:gridCol>
              </a:tblGrid>
              <a:tr h="1223804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/>
                        <a:t>¼ </a:t>
                      </a:r>
                      <a:r>
                        <a:rPr lang="en-US" sz="2800" b="1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+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/>
                        <a:t>¼ </a:t>
                      </a:r>
                      <a:r>
                        <a:rPr lang="en-US" sz="2800" b="1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=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2/4</a:t>
                      </a:r>
                      <a:r>
                        <a:rPr lang="en-US" sz="2800" b="1" i="1" dirty="0"/>
                        <a:t> </a:t>
                      </a:r>
                      <a:r>
                        <a:rPr lang="en-US" sz="2800" b="1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=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/>
                        <a:t>½ </a:t>
                      </a:r>
                      <a:r>
                        <a:rPr lang="en-US" sz="2800" b="1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22398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11580" y="724783"/>
            <a:ext cx="9204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Adding Fractions</a:t>
            </a:r>
          </a:p>
        </p:txBody>
      </p:sp>
    </p:spTree>
    <p:extLst>
      <p:ext uri="{BB962C8B-B14F-4D97-AF65-F5344CB8AC3E}">
        <p14:creationId xmlns:p14="http://schemas.microsoft.com/office/powerpoint/2010/main" val="2578857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3" b="10833"/>
          <a:stretch/>
        </p:blipFill>
        <p:spPr>
          <a:xfrm>
            <a:off x="1835285" y="91440"/>
            <a:ext cx="8521430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71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en-US" b="1" dirty="0">
                <a:solidFill>
                  <a:srgbClr val="C00000"/>
                </a:solidFill>
              </a:rPr>
              <a:t>Three Simple Steps to Add Fractions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71749"/>
            <a:ext cx="10515600" cy="3605213"/>
          </a:xfrm>
        </p:spPr>
        <p:txBody>
          <a:bodyPr/>
          <a:lstStyle/>
          <a:p>
            <a:r>
              <a:rPr lang="en-US" sz="4000" dirty="0"/>
              <a:t>Step 1: Make sure the bottom numbers (the denominators) are the same.</a:t>
            </a:r>
          </a:p>
          <a:p>
            <a:r>
              <a:rPr lang="en-US" sz="4000" dirty="0"/>
              <a:t>Step 2: </a:t>
            </a:r>
            <a:r>
              <a:rPr lang="en-US" sz="4000" b="1" dirty="0"/>
              <a:t>Add</a:t>
            </a:r>
            <a:r>
              <a:rPr lang="en-US" sz="4000" dirty="0"/>
              <a:t> the top numbers (the numerators), put that answer over the denominator.</a:t>
            </a:r>
          </a:p>
          <a:p>
            <a:r>
              <a:rPr lang="en-US" sz="4000" dirty="0"/>
              <a:t>Step 3: Simplify the </a:t>
            </a:r>
            <a:r>
              <a:rPr lang="en-US" sz="4000" b="1" dirty="0"/>
              <a:t>fraction</a:t>
            </a:r>
            <a:r>
              <a:rPr lang="en-US" sz="4000" dirty="0"/>
              <a:t> (if needed)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044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819" y="96608"/>
            <a:ext cx="5956271" cy="66813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730" y="96608"/>
            <a:ext cx="568708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</a:rPr>
              <a:t>Anthropometrics</a:t>
            </a:r>
          </a:p>
          <a:p>
            <a:pPr marL="457200" indent="-274320">
              <a:buFont typeface="Arial" panose="020B0604020202020204" pitchFamily="34" charset="0"/>
              <a:buChar char="•"/>
            </a:pPr>
            <a:r>
              <a:rPr lang="en-US" sz="3000" dirty="0"/>
              <a:t>How many different ways can we measure a human? Weight, length, width, strength, reach, circumference, others</a:t>
            </a:r>
          </a:p>
          <a:p>
            <a:pPr marL="457200" indent="-274320">
              <a:buFont typeface="Arial" panose="020B0604020202020204" pitchFamily="34" charset="0"/>
              <a:buChar char="•"/>
            </a:pPr>
            <a:r>
              <a:rPr lang="en-US" sz="3000" dirty="0"/>
              <a:t>The study of human measurement is called anthropometrics</a:t>
            </a:r>
          </a:p>
          <a:p>
            <a:pPr marL="457200" indent="-274320">
              <a:buFont typeface="Arial" panose="020B0604020202020204" pitchFamily="34" charset="0"/>
              <a:buChar char="•"/>
            </a:pPr>
            <a:r>
              <a:rPr lang="en-US" sz="3200" dirty="0"/>
              <a:t>Anthropometry is </a:t>
            </a:r>
            <a:r>
              <a:rPr lang="en-US" sz="3200" b="1" dirty="0"/>
              <a:t>the science that defines physical measures of a person's size, form, and functional capacities</a:t>
            </a:r>
            <a:r>
              <a:rPr lang="en-US" sz="3200" dirty="0"/>
              <a:t>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32921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12" y="199572"/>
            <a:ext cx="2857500" cy="2857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0" y="189421"/>
            <a:ext cx="2971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u="sng" dirty="0"/>
              <a:t>Tools</a:t>
            </a:r>
          </a:p>
        </p:txBody>
      </p:sp>
      <p:sp>
        <p:nvSpPr>
          <p:cNvPr id="6" name="AutoShape 4" descr="Image result for scissors"/>
          <p:cNvSpPr>
            <a:spLocks noChangeAspect="1" noChangeArrowheads="1"/>
          </p:cNvSpPr>
          <p:nvPr/>
        </p:nvSpPr>
        <p:spPr bwMode="auto">
          <a:xfrm>
            <a:off x="1905000" y="1828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92517" y="1261035"/>
            <a:ext cx="1047750" cy="7858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486515"/>
            <a:ext cx="2217918" cy="11237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743" y="3305835"/>
            <a:ext cx="1524000" cy="152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5977" y="737916"/>
            <a:ext cx="2002628" cy="2709438"/>
          </a:xfrm>
          <a:prstGeom prst="rect">
            <a:avLst/>
          </a:prstGeom>
        </p:spPr>
      </p:pic>
      <p:pic>
        <p:nvPicPr>
          <p:cNvPr id="1032" name="Picture 8" descr="BAHCO 268 Mini Hacksaw with 24 Teeth Per Inc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80" y="4242079"/>
            <a:ext cx="1412875" cy="58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11"/>
          <a:stretch/>
        </p:blipFill>
        <p:spPr>
          <a:xfrm>
            <a:off x="1828800" y="5257800"/>
            <a:ext cx="2095500" cy="145404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34768" y="1365830"/>
            <a:ext cx="1623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Scissors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64921" y="3125922"/>
            <a:ext cx="19928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Miter Box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06405" y="2367487"/>
            <a:ext cx="19928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Razor Saw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41631" y="4524286"/>
            <a:ext cx="19928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C-clamp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284636" y="3340990"/>
            <a:ext cx="19928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Drill Press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46025" y="2336599"/>
            <a:ext cx="19928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Hand Drill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636778" y="4249667"/>
            <a:ext cx="19928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Hack Saw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54304" y="5547072"/>
            <a:ext cx="3056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Sanding Sponge</a:t>
            </a:r>
          </a:p>
        </p:txBody>
      </p:sp>
      <p:pic>
        <p:nvPicPr>
          <p:cNvPr id="1028" name="Picture 4" descr="LYNX JOINTER 8mm YELLOW PK10 IDEAL FOR KEY STAGES 1 &amp; 2 IN EDUCATION">
            <a:extLst>
              <a:ext uri="{FF2B5EF4-FFF2-40B4-BE49-F238E27FC236}">
                <a16:creationId xmlns:a16="http://schemas.microsoft.com/office/drawing/2014/main" id="{74EEEE8B-EA03-46B5-BD63-BF3FB493B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815" y="4109853"/>
            <a:ext cx="2021994" cy="202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D112325-0D41-49BA-9A35-3DD9F91B7777}"/>
              </a:ext>
            </a:extLst>
          </p:cNvPr>
          <p:cNvSpPr/>
          <p:nvPr/>
        </p:nvSpPr>
        <p:spPr>
          <a:xfrm>
            <a:off x="8838904" y="6042765"/>
            <a:ext cx="2741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Lynx Jointer</a:t>
            </a:r>
          </a:p>
        </p:txBody>
      </p:sp>
    </p:spTree>
    <p:extLst>
      <p:ext uri="{BB962C8B-B14F-4D97-AF65-F5344CB8AC3E}">
        <p14:creationId xmlns:p14="http://schemas.microsoft.com/office/powerpoint/2010/main" val="3968437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0732" y="7937"/>
            <a:ext cx="3991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u="sng" dirty="0"/>
              <a:t>Materials</a:t>
            </a:r>
          </a:p>
        </p:txBody>
      </p:sp>
      <p:sp>
        <p:nvSpPr>
          <p:cNvPr id="6" name="AutoShape 4" descr="Image result for scissors"/>
          <p:cNvSpPr>
            <a:spLocks noChangeAspect="1" noChangeArrowheads="1"/>
          </p:cNvSpPr>
          <p:nvPr/>
        </p:nvSpPr>
        <p:spPr bwMode="auto">
          <a:xfrm>
            <a:off x="1905000" y="1828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Image result for wood glu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975" y="1310055"/>
            <a:ext cx="1616798" cy="1616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319" y="1828801"/>
            <a:ext cx="2676525" cy="17049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776" y="4038601"/>
            <a:ext cx="2345199" cy="18175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r="4000"/>
          <a:stretch/>
        </p:blipFill>
        <p:spPr>
          <a:xfrm>
            <a:off x="8043828" y="3989393"/>
            <a:ext cx="1773730" cy="113708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954951" y="2897952"/>
            <a:ext cx="236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Wood Glue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810774" y="5781132"/>
            <a:ext cx="236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Dowel Rods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197207" y="3162800"/>
            <a:ext cx="37446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Wood </a:t>
            </a:r>
            <a:r>
              <a:rPr lang="en-US" sz="2000" b="1" dirty="0"/>
              <a:t>(Dimensional Lumber)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099865" y="5117446"/>
            <a:ext cx="3939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Notecard/Cardstock</a:t>
            </a:r>
          </a:p>
        </p:txBody>
      </p:sp>
    </p:spTree>
    <p:extLst>
      <p:ext uri="{BB962C8B-B14F-4D97-AF65-F5344CB8AC3E}">
        <p14:creationId xmlns:p14="http://schemas.microsoft.com/office/powerpoint/2010/main" val="3534502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381000"/>
            <a:ext cx="533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u="sng" dirty="0"/>
              <a:t>Processes</a:t>
            </a:r>
          </a:p>
        </p:txBody>
      </p:sp>
      <p:sp>
        <p:nvSpPr>
          <p:cNvPr id="6" name="AutoShape 4" descr="Image result for scissors"/>
          <p:cNvSpPr>
            <a:spLocks noChangeAspect="1" noChangeArrowheads="1"/>
          </p:cNvSpPr>
          <p:nvPr/>
        </p:nvSpPr>
        <p:spPr bwMode="auto">
          <a:xfrm>
            <a:off x="1905000" y="1828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57400" y="1828801"/>
            <a:ext cx="6934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/>
              <a:t>Gluing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/>
              <a:t>Sanding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/>
              <a:t>Measuring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/>
              <a:t>Cutting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/>
              <a:t>Drilling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/>
              <a:t>Clamping</a:t>
            </a: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34444" r="48889" b="16667"/>
          <a:stretch/>
        </p:blipFill>
        <p:spPr>
          <a:xfrm>
            <a:off x="6248400" y="2133601"/>
            <a:ext cx="2286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16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3" b="10833"/>
          <a:stretch/>
        </p:blipFill>
        <p:spPr>
          <a:xfrm>
            <a:off x="1835285" y="91440"/>
            <a:ext cx="8521430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70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04800"/>
            <a:ext cx="6644376" cy="608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29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1" y="457200"/>
            <a:ext cx="6314009" cy="595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8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85DF30-89FA-B645-3B9E-FE39245F3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51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6BD11F-DCCD-3841-A0DE-7051DEB17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82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E1DCEE-7A1E-6F5A-1D24-BC2386B52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14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70FC5F-E2D4-D413-1C64-11CAB68D5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11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4D40BF-7169-30AF-7BD0-DEF3BF40C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87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202</Words>
  <Application>Microsoft Office PowerPoint</Application>
  <PresentationFormat>Widescreen</PresentationFormat>
  <Paragraphs>46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Measure Twice, Cut Once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Conversions that you  Should Know (English System):  </vt:lpstr>
      <vt:lpstr>PowerPoint Presentation</vt:lpstr>
      <vt:lpstr>Three Simple Steps to Add Fractions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College of Education &amp; Health Professions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Daugherty</dc:creator>
  <cp:lastModifiedBy>Vinson R. Carter</cp:lastModifiedBy>
  <cp:revision>14</cp:revision>
  <dcterms:created xsi:type="dcterms:W3CDTF">2019-01-22T20:04:41Z</dcterms:created>
  <dcterms:modified xsi:type="dcterms:W3CDTF">2024-08-26T13:01:06Z</dcterms:modified>
</cp:coreProperties>
</file>