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4" d="100"/>
          <a:sy n="114" d="100"/>
        </p:scale>
        <p:origin x="1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F68E2-58F2-4D09-BE8B-E3BD06533059}"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547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6473-DF6D-4702-B328-E0DD40540A4E}"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907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7E3A-B166-407D-9866-32884E7D5B37}"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03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FC5F6-F338-4AE4-BB23-26385BCFC423}"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60848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10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B4D41-86C1-4908-B66A-0B50CEB3BF29}" type="datetimeFigureOut">
              <a:rPr lang="en-US" smtClean="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971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26E2C-56C1-4E0D-A793-0088A7FDD37E}" type="datetimeFigureOut">
              <a:rPr lang="en-US" smtClean="0"/>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370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39B41-D8B5-4052-B551-9B5525EAA8B6}" type="datetimeFigureOut">
              <a:rPr lang="en-US" smtClean="0"/>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987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179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309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45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10/12/2017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76531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IGyVa5Xftw"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284" y="1180574"/>
            <a:ext cx="9666885" cy="2421464"/>
          </a:xfrm>
        </p:spPr>
        <p:txBody>
          <a:bodyPr>
            <a:noAutofit/>
          </a:bodyPr>
          <a:lstStyle/>
          <a:p>
            <a:pPr algn="l"/>
            <a:r>
              <a:rPr lang="en-US" sz="6600" b="1" dirty="0" smtClean="0">
                <a:effectLst>
                  <a:outerShdw blurRad="38100" dist="38100" dir="2700000" algn="tl">
                    <a:srgbClr val="000000">
                      <a:alpha val="43137"/>
                    </a:srgbClr>
                  </a:outerShdw>
                </a:effectLst>
              </a:rPr>
              <a:t>Using Blocks and Construction Toys for Teaching STEM Content</a:t>
            </a:r>
            <a:endParaRPr lang="en-US" sz="6600" b="1" dirty="0">
              <a:effectLst>
                <a:outerShdw blurRad="38100" dist="38100" dir="2700000" algn="tl">
                  <a:srgbClr val="000000">
                    <a:alpha val="43137"/>
                  </a:srgbClr>
                </a:outerShdw>
              </a:effectLst>
            </a:endParaRPr>
          </a:p>
        </p:txBody>
      </p:sp>
      <p:pic>
        <p:nvPicPr>
          <p:cNvPr id="4" name="Picture 2" descr="http://www.retroland.com/wp-content/uploads/2010/11/tinker_toys_650x300_a01_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84" y="4597613"/>
            <a:ext cx="32194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ecx.images-amazon.com/images/I/81tsXBxjErL._SL1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861" y="4597613"/>
            <a:ext cx="2256952" cy="1473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fcconline.org/wp-content/uploads/2014/08/leg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979" y="4597613"/>
            <a:ext cx="2098104" cy="16411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nstruction blo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132" y="3885719"/>
            <a:ext cx="2250296" cy="2668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mwtrading.com/toystore/images/keva/800bag_3.jpg"/>
          <p:cNvPicPr>
            <a:picLocks noChangeAspect="1" noChangeArrowheads="1"/>
          </p:cNvPicPr>
          <p:nvPr/>
        </p:nvPicPr>
        <p:blipFill rotWithShape="1">
          <a:blip r:embed="rId6">
            <a:extLst>
              <a:ext uri="{28A0092B-C50C-407E-A947-70E740481C1C}">
                <a14:useLocalDpi xmlns:a14="http://schemas.microsoft.com/office/drawing/2010/main" val="0"/>
              </a:ext>
            </a:extLst>
          </a:blip>
          <a:srcRect l="2302"/>
          <a:stretch/>
        </p:blipFill>
        <p:spPr bwMode="auto">
          <a:xfrm>
            <a:off x="8633024" y="1180574"/>
            <a:ext cx="3158289" cy="213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9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1313" y="713220"/>
            <a:ext cx="9550400" cy="4832092"/>
          </a:xfrm>
          <a:prstGeom prst="rect">
            <a:avLst/>
          </a:prstGeom>
          <a:noFill/>
        </p:spPr>
        <p:txBody>
          <a:bodyPr wrap="square" rtlCol="0">
            <a:spAutoFit/>
          </a:bodyPr>
          <a:lstStyle/>
          <a:p>
            <a:r>
              <a:rPr lang="en-US" sz="4400" b="1" dirty="0" smtClean="0"/>
              <a:t>Construction blocks have probably been in schools for more than 100 years, but there is still rich potential for using building blocks as a learning tool. The idea that something so simple can be used to teach complex STEM ideas is only beginning to be understood. </a:t>
            </a:r>
            <a:endParaRPr lang="en-US" sz="4400" b="1" dirty="0"/>
          </a:p>
        </p:txBody>
      </p:sp>
    </p:spTree>
    <p:extLst>
      <p:ext uri="{BB962C8B-B14F-4D97-AF65-F5344CB8AC3E}">
        <p14:creationId xmlns:p14="http://schemas.microsoft.com/office/powerpoint/2010/main" val="134409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are We Talking About?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a:buFont typeface="Courier New" panose="02070309020205020404" pitchFamily="49" charset="0"/>
              <a:buChar char="o"/>
            </a:pPr>
            <a:r>
              <a:rPr lang="en-US" sz="3600" b="1" dirty="0" smtClean="0"/>
              <a:t>Legos and/or Mega </a:t>
            </a:r>
            <a:r>
              <a:rPr lang="en-US" sz="3600" b="1" dirty="0" err="1" smtClean="0"/>
              <a:t>Bloks</a:t>
            </a:r>
            <a:endParaRPr lang="en-US" sz="3600" b="1" dirty="0" smtClean="0"/>
          </a:p>
          <a:p>
            <a:pPr>
              <a:buFont typeface="Courier New" panose="02070309020205020404" pitchFamily="49" charset="0"/>
              <a:buChar char="o"/>
            </a:pPr>
            <a:r>
              <a:rPr lang="en-US" sz="3600" b="1" dirty="0" err="1" smtClean="0"/>
              <a:t>K’nex</a:t>
            </a:r>
            <a:endParaRPr lang="en-US" sz="3600" b="1" dirty="0" smtClean="0"/>
          </a:p>
          <a:p>
            <a:pPr>
              <a:buFont typeface="Courier New" panose="02070309020205020404" pitchFamily="49" charset="0"/>
              <a:buChar char="o"/>
            </a:pPr>
            <a:r>
              <a:rPr lang="en-US" sz="3600" b="1" dirty="0" smtClean="0"/>
              <a:t>Lincoln Logs</a:t>
            </a:r>
          </a:p>
          <a:p>
            <a:pPr>
              <a:buFont typeface="Courier New" panose="02070309020205020404" pitchFamily="49" charset="0"/>
              <a:buChar char="o"/>
            </a:pPr>
            <a:r>
              <a:rPr lang="en-US" sz="3600" b="1" dirty="0" err="1" smtClean="0"/>
              <a:t>Keva</a:t>
            </a:r>
            <a:r>
              <a:rPr lang="en-US" sz="3600" b="1" dirty="0" smtClean="0"/>
              <a:t> Planks</a:t>
            </a:r>
          </a:p>
          <a:p>
            <a:pPr>
              <a:buFont typeface="Courier New" panose="02070309020205020404" pitchFamily="49" charset="0"/>
              <a:buChar char="o"/>
            </a:pPr>
            <a:r>
              <a:rPr lang="en-US" sz="3600" b="1" dirty="0" smtClean="0"/>
              <a:t>Goldie Blocks</a:t>
            </a:r>
          </a:p>
          <a:p>
            <a:pPr>
              <a:buFont typeface="Courier New" panose="02070309020205020404" pitchFamily="49" charset="0"/>
              <a:buChar char="o"/>
            </a:pPr>
            <a:r>
              <a:rPr lang="en-US" sz="3600" b="1" dirty="0" smtClean="0"/>
              <a:t>Tinker Toys</a:t>
            </a:r>
          </a:p>
          <a:p>
            <a:pPr>
              <a:buFont typeface="Courier New" panose="02070309020205020404" pitchFamily="49" charset="0"/>
              <a:buChar char="o"/>
            </a:pPr>
            <a:r>
              <a:rPr lang="en-US" sz="3600" b="1" dirty="0" smtClean="0"/>
              <a:t>Unit Blocks</a:t>
            </a:r>
          </a:p>
          <a:p>
            <a:pPr>
              <a:buFont typeface="Courier New" panose="02070309020205020404" pitchFamily="49" charset="0"/>
              <a:buChar char="o"/>
            </a:pPr>
            <a:r>
              <a:rPr lang="en-US" sz="3600" b="1" dirty="0" smtClean="0"/>
              <a:t>Erector Sets</a:t>
            </a:r>
          </a:p>
          <a:p>
            <a:pPr>
              <a:buFont typeface="Courier New" panose="02070309020205020404" pitchFamily="49" charset="0"/>
              <a:buChar char="o"/>
            </a:pPr>
            <a:r>
              <a:rPr lang="en-US" sz="3600" b="1" dirty="0" smtClean="0"/>
              <a:t>Others</a:t>
            </a:r>
            <a:endParaRPr lang="en-US" sz="3600" b="1" dirty="0"/>
          </a:p>
        </p:txBody>
      </p:sp>
      <p:pic>
        <p:nvPicPr>
          <p:cNvPr id="1028" name="Picture 4" descr="https://s-media-cache-ak0.pinimg.com/736x/aa/1b/76/aa1b7679cbdb9591746ae9ea260dfa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249" y="2523768"/>
            <a:ext cx="2955051" cy="2955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parecorp.com/wp-content/uploads/2014/12/GoldieBlox-craftstruc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505" y="4408915"/>
            <a:ext cx="3207420" cy="21398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nstruction blo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965" y="1393197"/>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0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6387" cy="1325563"/>
          </a:xfrm>
        </p:spPr>
        <p:txBody>
          <a:bodyPr/>
          <a:lstStyle/>
          <a:p>
            <a:r>
              <a:rPr lang="en-US" b="1" dirty="0" smtClean="0">
                <a:effectLst>
                  <a:outerShdw blurRad="38100" dist="38100" dir="2700000" algn="tl">
                    <a:srgbClr val="000000">
                      <a:alpha val="43137"/>
                    </a:srgbClr>
                  </a:outerShdw>
                </a:effectLst>
              </a:rPr>
              <a:t>Construction Blocks are not as Flashy as Robots</a:t>
            </a:r>
            <a:r>
              <a:rPr lang="en-US" dirty="0"/>
              <a:t/>
            </a:r>
            <a:br>
              <a:rPr lang="en-US" dirty="0"/>
            </a:b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36664" y="1370275"/>
            <a:ext cx="10058400" cy="4453466"/>
          </a:xfrm>
        </p:spPr>
        <p:txBody>
          <a:bodyPr>
            <a:noAutofit/>
          </a:bodyPr>
          <a:lstStyle/>
          <a:p>
            <a:pPr>
              <a:buFont typeface="Courier New" panose="02070309020205020404" pitchFamily="49" charset="0"/>
              <a:buChar char="o"/>
            </a:pPr>
            <a:r>
              <a:rPr lang="en-US" sz="2400" b="1" dirty="0" smtClean="0"/>
              <a:t>But, they encourage and augment vastly higher levels of problem solving and creativity</a:t>
            </a:r>
          </a:p>
          <a:p>
            <a:pPr>
              <a:buFont typeface="Courier New" panose="02070309020205020404" pitchFamily="49" charset="0"/>
              <a:buChar char="o"/>
            </a:pPr>
            <a:r>
              <a:rPr lang="en-US" sz="2400" b="1" dirty="0" smtClean="0"/>
              <a:t>Construction blocks:</a:t>
            </a:r>
          </a:p>
          <a:p>
            <a:pPr lvl="1">
              <a:buFont typeface="Courier New" panose="02070309020205020404" pitchFamily="49" charset="0"/>
              <a:buChar char="o"/>
            </a:pPr>
            <a:r>
              <a:rPr lang="en-US" sz="2400" b="1" dirty="0" smtClean="0"/>
              <a:t>Build motor skills</a:t>
            </a:r>
          </a:p>
          <a:p>
            <a:pPr lvl="1">
              <a:buFont typeface="Courier New" panose="02070309020205020404" pitchFamily="49" charset="0"/>
              <a:buChar char="o"/>
            </a:pPr>
            <a:r>
              <a:rPr lang="en-US" sz="2400" b="1" dirty="0" smtClean="0"/>
              <a:t>Build hand-eye coordination</a:t>
            </a:r>
          </a:p>
          <a:p>
            <a:pPr lvl="1">
              <a:buFont typeface="Courier New" panose="02070309020205020404" pitchFamily="49" charset="0"/>
              <a:buChar char="o"/>
            </a:pPr>
            <a:r>
              <a:rPr lang="en-US" sz="2400" b="1" dirty="0" smtClean="0"/>
              <a:t>Build special skills</a:t>
            </a:r>
          </a:p>
          <a:p>
            <a:pPr lvl="1">
              <a:buFont typeface="Courier New" panose="02070309020205020404" pitchFamily="49" charset="0"/>
              <a:buChar char="o"/>
            </a:pPr>
            <a:r>
              <a:rPr lang="en-US" sz="2400" b="1" dirty="0" smtClean="0"/>
              <a:t>Develop capacity for creative/divergent thinking</a:t>
            </a:r>
          </a:p>
          <a:p>
            <a:pPr lvl="1">
              <a:buFont typeface="Courier New" panose="02070309020205020404" pitchFamily="49" charset="0"/>
              <a:buChar char="o"/>
            </a:pPr>
            <a:r>
              <a:rPr lang="en-US" sz="2400" b="1" dirty="0" smtClean="0"/>
              <a:t>Build social skills</a:t>
            </a:r>
          </a:p>
          <a:p>
            <a:pPr lvl="1">
              <a:buFont typeface="Courier New" panose="02070309020205020404" pitchFamily="49" charset="0"/>
              <a:buChar char="o"/>
            </a:pPr>
            <a:r>
              <a:rPr lang="en-US" sz="2400" b="1" dirty="0" smtClean="0"/>
              <a:t>Build language skills</a:t>
            </a:r>
          </a:p>
          <a:p>
            <a:pPr lvl="1">
              <a:buFont typeface="Courier New" panose="02070309020205020404" pitchFamily="49" charset="0"/>
              <a:buChar char="o"/>
            </a:pPr>
            <a:endParaRPr lang="en-US" sz="2400" b="1" dirty="0"/>
          </a:p>
          <a:p>
            <a:pPr marL="201168" lvl="1" indent="0">
              <a:buNone/>
            </a:pPr>
            <a:r>
              <a:rPr lang="en-US" sz="2400" b="1" dirty="0" smtClean="0"/>
              <a:t>And, they’re cheap!</a:t>
            </a:r>
            <a:endParaRPr lang="en-US" sz="2400" b="1" dirty="0"/>
          </a:p>
        </p:txBody>
      </p:sp>
      <p:sp>
        <p:nvSpPr>
          <p:cNvPr id="3" name="AutoShape 2" descr="Image result for construction blocks"/>
          <p:cNvSpPr>
            <a:spLocks noChangeAspect="1" noChangeArrowheads="1"/>
          </p:cNvSpPr>
          <p:nvPr/>
        </p:nvSpPr>
        <p:spPr bwMode="auto">
          <a:xfrm>
            <a:off x="155575" y="-1874838"/>
            <a:ext cx="47625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construction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578" y="1768494"/>
            <a:ext cx="2651627" cy="1988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onstruction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168" y="4464630"/>
            <a:ext cx="333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onstruction 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578" y="4823878"/>
            <a:ext cx="2793492"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block robot"/>
          <p:cNvSpPr>
            <a:spLocks noChangeAspect="1" noChangeArrowheads="1"/>
          </p:cNvSpPr>
          <p:nvPr/>
        </p:nvSpPr>
        <p:spPr bwMode="auto">
          <a:xfrm>
            <a:off x="155575" y="-2841625"/>
            <a:ext cx="444817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9620957" y="2323968"/>
            <a:ext cx="1638173" cy="2152782"/>
          </a:xfrm>
          <a:prstGeom prst="rect">
            <a:avLst/>
          </a:prstGeom>
        </p:spPr>
      </p:pic>
    </p:spTree>
    <p:extLst>
      <p:ext uri="{BB962C8B-B14F-4D97-AF65-F5344CB8AC3E}">
        <p14:creationId xmlns:p14="http://schemas.microsoft.com/office/powerpoint/2010/main" val="160537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Moreover, Research Suggests that: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b="1" dirty="0" smtClean="0"/>
              <a:t>Construction block time is correlated with advanced math skill development</a:t>
            </a:r>
          </a:p>
          <a:p>
            <a:pPr>
              <a:buFont typeface="Courier New" panose="02070309020205020404" pitchFamily="49" charset="0"/>
              <a:buChar char="o"/>
            </a:pPr>
            <a:r>
              <a:rPr lang="en-US" sz="2800" b="1" dirty="0" smtClean="0"/>
              <a:t>Children who show more interest in construction:</a:t>
            </a:r>
          </a:p>
          <a:p>
            <a:pPr lvl="1">
              <a:buFont typeface="Courier New" panose="02070309020205020404" pitchFamily="49" charset="0"/>
              <a:buChar char="o"/>
            </a:pPr>
            <a:r>
              <a:rPr lang="en-US" sz="2800" b="1" dirty="0" smtClean="0"/>
              <a:t>Build more sophisticated structures and perform better on tests of spatial intelligence</a:t>
            </a:r>
          </a:p>
          <a:p>
            <a:pPr lvl="1">
              <a:buFont typeface="Courier New" panose="02070309020205020404" pitchFamily="49" charset="0"/>
              <a:buChar char="o"/>
            </a:pPr>
            <a:r>
              <a:rPr lang="en-US" sz="2800" b="1" dirty="0" smtClean="0"/>
              <a:t>Are better able to use mental imagery (the mind’s eye)</a:t>
            </a:r>
          </a:p>
          <a:p>
            <a:pPr lvl="1">
              <a:buFont typeface="Courier New" panose="02070309020205020404" pitchFamily="49" charset="0"/>
              <a:buChar char="o"/>
            </a:pPr>
            <a:r>
              <a:rPr lang="en-US" sz="2800" b="1" dirty="0" smtClean="0"/>
              <a:t>Increased spatial/math performance continues into high school</a:t>
            </a:r>
          </a:p>
          <a:p>
            <a:pPr lvl="1">
              <a:buFont typeface="Courier New" panose="02070309020205020404" pitchFamily="49" charset="0"/>
              <a:buChar char="o"/>
            </a:pPr>
            <a:r>
              <a:rPr lang="en-US" sz="2800" b="1" dirty="0" smtClean="0"/>
              <a:t>Recreating structures leads to increased capacities for math and word problems</a:t>
            </a:r>
            <a:endParaRPr lang="en-US" b="1" dirty="0"/>
          </a:p>
        </p:txBody>
      </p:sp>
    </p:spTree>
    <p:extLst>
      <p:ext uri="{BB962C8B-B14F-4D97-AF65-F5344CB8AC3E}">
        <p14:creationId xmlns:p14="http://schemas.microsoft.com/office/powerpoint/2010/main" val="55340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More Research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800" b="1" dirty="0" smtClean="0"/>
              <a:t>The use of construction blocks, leads to:</a:t>
            </a:r>
          </a:p>
          <a:p>
            <a:pPr lvl="1">
              <a:buFont typeface="Courier New" panose="02070309020205020404" pitchFamily="49" charset="0"/>
              <a:buChar char="o"/>
            </a:pPr>
            <a:r>
              <a:rPr lang="en-US" sz="2800" b="1" dirty="0" smtClean="0"/>
              <a:t>Stronger divergent problem solving skills (convergent = 1 answer, divergent = multiple answers).</a:t>
            </a:r>
          </a:p>
          <a:p>
            <a:pPr lvl="1">
              <a:buFont typeface="Courier New" panose="02070309020205020404" pitchFamily="49" charset="0"/>
              <a:buChar char="o"/>
            </a:pPr>
            <a:r>
              <a:rPr lang="en-US" sz="2800" b="1" dirty="0" smtClean="0"/>
              <a:t>More creativity than students who focus on convergent play (i.e., puzzles)</a:t>
            </a:r>
          </a:p>
          <a:p>
            <a:pPr lvl="1">
              <a:buFont typeface="Courier New" panose="02070309020205020404" pitchFamily="49" charset="0"/>
              <a:buChar char="o"/>
            </a:pPr>
            <a:r>
              <a:rPr lang="en-US" sz="2800" b="1" dirty="0" smtClean="0"/>
              <a:t>Friendlier, more social and cooperative students</a:t>
            </a:r>
          </a:p>
          <a:p>
            <a:pPr lvl="1">
              <a:buFont typeface="Courier New" panose="02070309020205020404" pitchFamily="49" charset="0"/>
              <a:buChar char="o"/>
            </a:pPr>
            <a:r>
              <a:rPr lang="en-US" sz="2800" b="1" dirty="0" smtClean="0"/>
              <a:t>Students who use construction blocks tend to develop higher quality friendships later in life</a:t>
            </a:r>
          </a:p>
          <a:p>
            <a:pPr lvl="1">
              <a:buFont typeface="Courier New" panose="02070309020205020404" pitchFamily="49" charset="0"/>
              <a:buChar char="o"/>
            </a:pPr>
            <a:r>
              <a:rPr lang="en-US" sz="2800" b="1" dirty="0" smtClean="0"/>
              <a:t>Children with Autism make larger strides when using CB’s than they do when coached with social stories</a:t>
            </a:r>
          </a:p>
        </p:txBody>
      </p:sp>
    </p:spTree>
    <p:extLst>
      <p:ext uri="{BB962C8B-B14F-4D97-AF65-F5344CB8AC3E}">
        <p14:creationId xmlns:p14="http://schemas.microsoft.com/office/powerpoint/2010/main" val="281955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Results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1845733"/>
            <a:ext cx="10058400" cy="4368799"/>
          </a:xfrm>
        </p:spPr>
        <p:txBody>
          <a:bodyPr>
            <a:normAutofit lnSpcReduction="10000"/>
          </a:bodyPr>
          <a:lstStyle/>
          <a:p>
            <a:pPr>
              <a:buFont typeface="Courier New" panose="02070309020205020404" pitchFamily="49" charset="0"/>
              <a:buChar char="o"/>
            </a:pPr>
            <a:r>
              <a:rPr lang="en-US" sz="2800" b="1" dirty="0" smtClean="0"/>
              <a:t>Children who use CB’s tend to score higher in tests of:</a:t>
            </a:r>
          </a:p>
          <a:p>
            <a:pPr lvl="1">
              <a:buFont typeface="Courier New" panose="02070309020205020404" pitchFamily="49" charset="0"/>
              <a:buChar char="o"/>
            </a:pPr>
            <a:r>
              <a:rPr lang="en-US" sz="2800" b="1" dirty="0" smtClean="0"/>
              <a:t>Vocabulary</a:t>
            </a:r>
          </a:p>
          <a:p>
            <a:pPr lvl="1">
              <a:buFont typeface="Courier New" panose="02070309020205020404" pitchFamily="49" charset="0"/>
              <a:buChar char="o"/>
            </a:pPr>
            <a:r>
              <a:rPr lang="en-US" sz="2800" b="1" dirty="0" smtClean="0"/>
              <a:t>Grammar</a:t>
            </a:r>
          </a:p>
          <a:p>
            <a:pPr lvl="1">
              <a:buFont typeface="Courier New" panose="02070309020205020404" pitchFamily="49" charset="0"/>
              <a:buChar char="o"/>
            </a:pPr>
            <a:r>
              <a:rPr lang="en-US" sz="2800" b="1" dirty="0" smtClean="0"/>
              <a:t>Verbal comprehension</a:t>
            </a:r>
          </a:p>
          <a:p>
            <a:pPr lvl="1">
              <a:buFont typeface="Courier New" panose="02070309020205020404" pitchFamily="49" charset="0"/>
              <a:buChar char="o"/>
            </a:pPr>
            <a:r>
              <a:rPr lang="en-US" sz="2800" b="1" dirty="0" smtClean="0"/>
              <a:t>Creativity</a:t>
            </a:r>
          </a:p>
          <a:p>
            <a:pPr lvl="1">
              <a:buFont typeface="Courier New" panose="02070309020205020404" pitchFamily="49" charset="0"/>
              <a:buChar char="o"/>
            </a:pPr>
            <a:r>
              <a:rPr lang="en-US" sz="2800" b="1" dirty="0" smtClean="0"/>
              <a:t>Problem solving </a:t>
            </a:r>
          </a:p>
          <a:p>
            <a:pPr lvl="1">
              <a:buFont typeface="Courier New" panose="02070309020205020404" pitchFamily="49" charset="0"/>
              <a:buChar char="o"/>
            </a:pPr>
            <a:r>
              <a:rPr lang="en-US" sz="2800" b="1" dirty="0" smtClean="0"/>
              <a:t>Spatial reasoning</a:t>
            </a:r>
          </a:p>
          <a:p>
            <a:pPr lvl="1">
              <a:buFont typeface="Courier New" panose="02070309020205020404" pitchFamily="49" charset="0"/>
              <a:buChar char="o"/>
            </a:pPr>
            <a:r>
              <a:rPr lang="en-US" sz="2800" b="1" dirty="0" smtClean="0"/>
              <a:t>Mathematics</a:t>
            </a:r>
          </a:p>
          <a:p>
            <a:pPr lvl="1">
              <a:buFont typeface="Courier New" panose="02070309020205020404" pitchFamily="49" charset="0"/>
              <a:buChar char="o"/>
            </a:pPr>
            <a:endParaRPr lang="en-US" sz="2800" b="1" dirty="0"/>
          </a:p>
          <a:p>
            <a:pPr marL="201168" lvl="1" indent="0">
              <a:buNone/>
            </a:pPr>
            <a:r>
              <a:rPr lang="en-US" sz="2800" b="1" dirty="0" smtClean="0"/>
              <a:t>And, they watch less TV</a:t>
            </a:r>
            <a:endParaRPr lang="en-US" sz="2800" b="1" dirty="0"/>
          </a:p>
        </p:txBody>
      </p:sp>
      <p:pic>
        <p:nvPicPr>
          <p:cNvPr id="2050" name="Picture 2" descr="http://i2.wp.com/parentpalace.com/wp-content/uploads/2014/08/Goldie_Kits_Build-copy.jpg?resize=576%2C8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062" y="2874455"/>
            <a:ext cx="2406753" cy="349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6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Mimicking Professional Challenges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1065778" cy="4351338"/>
          </a:xfrm>
        </p:spPr>
        <p:txBody>
          <a:bodyPr>
            <a:normAutofit/>
          </a:bodyPr>
          <a:lstStyle/>
          <a:p>
            <a:pPr>
              <a:buFont typeface="Courier New" panose="02070309020205020404" pitchFamily="49" charset="0"/>
              <a:buChar char="o"/>
            </a:pPr>
            <a:r>
              <a:rPr lang="en-US" sz="2800" b="1" dirty="0" smtClean="0"/>
              <a:t>Children building structures face the same physics challenges that architects, engineers, scientists face!</a:t>
            </a:r>
          </a:p>
          <a:p>
            <a:pPr>
              <a:buFont typeface="Courier New" panose="02070309020205020404" pitchFamily="49" charset="0"/>
              <a:buChar char="o"/>
            </a:pPr>
            <a:r>
              <a:rPr lang="en-US" sz="2800" b="1" dirty="0" smtClean="0"/>
              <a:t>Large numbers of engineers attribute their interest in CB’s as a first motivation to enter the field</a:t>
            </a:r>
          </a:p>
          <a:p>
            <a:pPr>
              <a:buFont typeface="Courier New" panose="02070309020205020404" pitchFamily="49" charset="0"/>
              <a:buChar char="o"/>
            </a:pPr>
            <a:r>
              <a:rPr lang="en-US" sz="2800" b="1" dirty="0" smtClean="0"/>
              <a:t>Recent study of high achieving STEM graduates (from college) noted that this group was far more likely than the average American to have extensive backgrounds with hands-on crafts and hobbies, including: Woodworking, crafting, sewing, etc.</a:t>
            </a:r>
            <a:endParaRPr lang="en-US" sz="2800" b="1" dirty="0"/>
          </a:p>
        </p:txBody>
      </p:sp>
    </p:spTree>
    <p:extLst>
      <p:ext uri="{BB962C8B-B14F-4D97-AF65-F5344CB8AC3E}">
        <p14:creationId xmlns:p14="http://schemas.microsoft.com/office/powerpoint/2010/main" val="273557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Correlation Does </a:t>
            </a:r>
            <a:r>
              <a:rPr lang="en-US" b="1" dirty="0">
                <a:effectLst>
                  <a:outerShdw blurRad="38100" dist="38100" dir="2700000" algn="tl">
                    <a:srgbClr val="000000">
                      <a:alpha val="43137"/>
                    </a:srgbClr>
                  </a:outerShdw>
                </a:effectLst>
              </a:rPr>
              <a:t>N</a:t>
            </a:r>
            <a:r>
              <a:rPr lang="en-US" b="1" dirty="0" smtClean="0">
                <a:effectLst>
                  <a:outerShdw blurRad="38100" dist="38100" dir="2700000" algn="tl">
                    <a:srgbClr val="000000">
                      <a:alpha val="43137"/>
                    </a:srgbClr>
                  </a:outerShdw>
                </a:effectLst>
              </a:rPr>
              <a:t>ot </a:t>
            </a:r>
            <a:r>
              <a:rPr lang="en-US" b="1" dirty="0">
                <a:effectLst>
                  <a:outerShdw blurRad="38100" dist="38100" dir="2700000" algn="tl">
                    <a:srgbClr val="000000">
                      <a:alpha val="43137"/>
                    </a:srgbClr>
                  </a:outerShdw>
                </a:effectLst>
              </a:rPr>
              <a:t>E</a:t>
            </a:r>
            <a:r>
              <a:rPr lang="en-US" b="1" dirty="0" smtClean="0">
                <a:effectLst>
                  <a:outerShdw blurRad="38100" dist="38100" dir="2700000" algn="tl">
                    <a:srgbClr val="000000">
                      <a:alpha val="43137"/>
                    </a:srgbClr>
                  </a:outerShdw>
                </a:effectLst>
              </a:rPr>
              <a:t>qual Causation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smtClean="0"/>
              <a:t>Children with strong spatial skills are probably drawn to CB’s, that alone can’t prove that the “block time” caused the difference</a:t>
            </a:r>
          </a:p>
          <a:p>
            <a:pPr>
              <a:buFont typeface="Courier New" panose="02070309020205020404" pitchFamily="49" charset="0"/>
              <a:buChar char="o"/>
            </a:pPr>
            <a:r>
              <a:rPr lang="en-US" sz="2400" b="1" dirty="0" smtClean="0"/>
              <a:t>However, if you tested all children, then taught lessons using CB’s, then tested again, you could determine whether CB’s led to increases in spatial skill performance.</a:t>
            </a:r>
          </a:p>
          <a:p>
            <a:pPr>
              <a:buFont typeface="Courier New" panose="02070309020205020404" pitchFamily="49" charset="0"/>
              <a:buChar char="o"/>
            </a:pPr>
            <a:r>
              <a:rPr lang="en-US" sz="2400" b="1" dirty="0" smtClean="0"/>
              <a:t>Numerous studies have proven this causation through long-term research:</a:t>
            </a:r>
          </a:p>
          <a:p>
            <a:pPr lvl="1">
              <a:buFont typeface="Courier New" panose="02070309020205020404" pitchFamily="49" charset="0"/>
              <a:buChar char="o"/>
            </a:pPr>
            <a:r>
              <a:rPr lang="en-US" sz="2400" b="1" dirty="0" smtClean="0"/>
              <a:t>Casey, et al., 2008</a:t>
            </a:r>
          </a:p>
          <a:p>
            <a:pPr lvl="1">
              <a:buFont typeface="Courier New" panose="02070309020205020404" pitchFamily="49" charset="0"/>
              <a:buChar char="o"/>
            </a:pPr>
            <a:r>
              <a:rPr lang="en-US" sz="2400" b="1" dirty="0" err="1" smtClean="0"/>
              <a:t>Grissmer</a:t>
            </a:r>
            <a:r>
              <a:rPr lang="en-US" sz="2400" b="1" dirty="0" smtClean="0"/>
              <a:t>, et al., 2013</a:t>
            </a:r>
          </a:p>
          <a:p>
            <a:pPr lvl="1">
              <a:buFont typeface="Courier New" panose="02070309020205020404" pitchFamily="49" charset="0"/>
              <a:buChar char="o"/>
            </a:pPr>
            <a:r>
              <a:rPr lang="en-US" sz="2400" b="1" dirty="0" err="1" smtClean="0"/>
              <a:t>Verdine</a:t>
            </a:r>
            <a:r>
              <a:rPr lang="en-US" sz="2400" b="1" dirty="0" smtClean="0"/>
              <a:t>, et al., 2013</a:t>
            </a:r>
          </a:p>
          <a:p>
            <a:pPr lvl="1">
              <a:buFont typeface="Courier New" panose="02070309020205020404" pitchFamily="49" charset="0"/>
              <a:buChar char="o"/>
            </a:pPr>
            <a:r>
              <a:rPr lang="en-US" sz="2400" b="1" dirty="0" smtClean="0"/>
              <a:t>Wolfgang et al., 2003 </a:t>
            </a:r>
            <a:endParaRPr lang="en-US" sz="2400" b="1" dirty="0"/>
          </a:p>
        </p:txBody>
      </p:sp>
    </p:spTree>
    <p:extLst>
      <p:ext uri="{BB962C8B-B14F-4D97-AF65-F5344CB8AC3E}">
        <p14:creationId xmlns:p14="http://schemas.microsoft.com/office/powerpoint/2010/main" val="266930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Construction Blocks in Education</a:t>
            </a:r>
            <a:endParaRPr lang="en-US" b="1" dirty="0"/>
          </a:p>
        </p:txBody>
      </p:sp>
      <p:sp>
        <p:nvSpPr>
          <p:cNvPr id="3" name="Content Placeholder 2"/>
          <p:cNvSpPr>
            <a:spLocks noGrp="1"/>
          </p:cNvSpPr>
          <p:nvPr>
            <p:ph idx="1"/>
          </p:nvPr>
        </p:nvSpPr>
        <p:spPr>
          <a:xfrm>
            <a:off x="593940" y="1627619"/>
            <a:ext cx="11159035" cy="4489163"/>
          </a:xfrm>
        </p:spPr>
        <p:txBody>
          <a:bodyPr>
            <a:normAutofit fontScale="92500" lnSpcReduction="10000"/>
          </a:bodyPr>
          <a:lstStyle/>
          <a:p>
            <a:pPr>
              <a:buFont typeface="Courier New" panose="02070309020205020404" pitchFamily="49" charset="0"/>
              <a:buChar char="o"/>
            </a:pPr>
            <a:r>
              <a:rPr lang="en-US" sz="2400" b="1" dirty="0" smtClean="0"/>
              <a:t>The natural world has provided abundant building materials (</a:t>
            </a:r>
            <a:r>
              <a:rPr lang="en-US" sz="2400" b="1" dirty="0"/>
              <a:t>Stones, Sticky burdock, </a:t>
            </a:r>
            <a:r>
              <a:rPr lang="en-US" sz="2400" b="1" dirty="0" smtClean="0"/>
              <a:t>Twigs) which have been connected to learning.</a:t>
            </a:r>
          </a:p>
          <a:p>
            <a:pPr lvl="1">
              <a:buFont typeface="Courier New" panose="02070309020205020404" pitchFamily="49" charset="0"/>
              <a:buChar char="o"/>
            </a:pPr>
            <a:r>
              <a:rPr lang="en-US" sz="2200" b="1" dirty="0" smtClean="0"/>
              <a:t>Evidence of this has been dated back to Plato (429-347 B.C.)</a:t>
            </a:r>
          </a:p>
          <a:p>
            <a:pPr>
              <a:buFont typeface="Courier New" panose="02070309020205020404" pitchFamily="49" charset="0"/>
              <a:buChar char="o"/>
            </a:pPr>
            <a:r>
              <a:rPr lang="en-US" sz="2400" b="1" dirty="0" smtClean="0"/>
              <a:t>U.S. and European manufacturers began making wooden blocks as a sideline to their main woodworking or printing business.</a:t>
            </a:r>
          </a:p>
          <a:p>
            <a:pPr>
              <a:buFont typeface="Courier New" panose="02070309020205020404" pitchFamily="49" charset="0"/>
              <a:buChar char="o"/>
            </a:pPr>
            <a:r>
              <a:rPr lang="en-US" sz="2400" b="1" dirty="0" smtClean="0"/>
              <a:t>The first centers on the building unit focused on letters, words, or narratives. The second addressed the act of building and constructing. The third focused on cultural heritage and modeling specific architecture. </a:t>
            </a:r>
          </a:p>
          <a:p>
            <a:pPr>
              <a:buFont typeface="Courier New" panose="02070309020205020404" pitchFamily="49" charset="0"/>
              <a:buChar char="o"/>
            </a:pPr>
            <a:r>
              <a:rPr lang="en-US" sz="2400" b="1" dirty="0" smtClean="0"/>
              <a:t>The advancement of blocks can be seen in electronics as well. Lego Mindstorms uses programmable bricks to control simple robotics.</a:t>
            </a:r>
          </a:p>
          <a:p>
            <a:pPr>
              <a:buFont typeface="Courier New" panose="02070309020205020404" pitchFamily="49" charset="0"/>
              <a:buChar char="o"/>
            </a:pPr>
            <a:r>
              <a:rPr lang="en-US" sz="2400" b="1" dirty="0"/>
              <a:t>It is important to remember that we </a:t>
            </a:r>
            <a:r>
              <a:rPr lang="en-US" sz="2400" b="1" dirty="0" smtClean="0"/>
              <a:t>cannot understand </a:t>
            </a:r>
            <a:r>
              <a:rPr lang="en-US" sz="2400" b="1" dirty="0"/>
              <a:t>until we take </a:t>
            </a:r>
            <a:r>
              <a:rPr lang="en-US" sz="2400" b="1" dirty="0" smtClean="0"/>
              <a:t>apart, examine</a:t>
            </a:r>
            <a:r>
              <a:rPr lang="en-US" sz="2400" b="1" dirty="0"/>
              <a:t>, and rebuild. Children </a:t>
            </a:r>
            <a:r>
              <a:rPr lang="en-US" sz="2400" b="1" dirty="0" smtClean="0"/>
              <a:t>need an </a:t>
            </a:r>
            <a:r>
              <a:rPr lang="en-US" sz="2400" b="1" dirty="0"/>
              <a:t>environment with </a:t>
            </a:r>
            <a:r>
              <a:rPr lang="en-US" sz="2400" b="1" dirty="0" smtClean="0"/>
              <a:t>open-ended materials </a:t>
            </a:r>
            <a:r>
              <a:rPr lang="en-US" sz="2400" b="1" dirty="0"/>
              <a:t>and teachers who </a:t>
            </a:r>
            <a:r>
              <a:rPr lang="en-US" sz="2400" b="1" dirty="0" smtClean="0"/>
              <a:t>understand, encourage</a:t>
            </a:r>
            <a:r>
              <a:rPr lang="en-US" sz="2400" b="1" dirty="0"/>
              <a:t>, build on, and </a:t>
            </a:r>
            <a:r>
              <a:rPr lang="en-US" sz="2400" b="1" dirty="0" smtClean="0"/>
              <a:t>even participate </a:t>
            </a:r>
            <a:r>
              <a:rPr lang="en-US" sz="2400" b="1" dirty="0"/>
              <a:t>in this basic and </a:t>
            </a:r>
            <a:r>
              <a:rPr lang="en-US" sz="2400" b="1" dirty="0" smtClean="0"/>
              <a:t>complex mode </a:t>
            </a:r>
            <a:r>
              <a:rPr lang="en-US" sz="2400" b="1" dirty="0"/>
              <a:t>of learning.</a:t>
            </a:r>
          </a:p>
          <a:p>
            <a:pPr>
              <a:buFont typeface="Courier New" panose="02070309020205020404" pitchFamily="49" charset="0"/>
              <a:buChar char="o"/>
            </a:pPr>
            <a:endParaRPr lang="en-US" sz="2200" dirty="0"/>
          </a:p>
          <a:p>
            <a:endParaRPr lang="en-US" dirty="0"/>
          </a:p>
        </p:txBody>
      </p:sp>
    </p:spTree>
    <p:extLst>
      <p:ext uri="{BB962C8B-B14F-4D97-AF65-F5344CB8AC3E}">
        <p14:creationId xmlns:p14="http://schemas.microsoft.com/office/powerpoint/2010/main" val="220470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TotalTime>
  <Words>647</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Courier New</vt:lpstr>
      <vt:lpstr>Office Theme</vt:lpstr>
      <vt:lpstr>Using Blocks and Construction Toys for Teaching STEM Content</vt:lpstr>
      <vt:lpstr>What are We Talking About?</vt:lpstr>
      <vt:lpstr>Construction Blocks are not as Flashy as Robots </vt:lpstr>
      <vt:lpstr>Moreover, Research Suggests that: </vt:lpstr>
      <vt:lpstr>More Research</vt:lpstr>
      <vt:lpstr>Results</vt:lpstr>
      <vt:lpstr>Mimicking Professional Challenges</vt:lpstr>
      <vt:lpstr>Correlation Does Not Equal Causation</vt:lpstr>
      <vt:lpstr>History of Construction Blocks in Education</vt:lpstr>
      <vt:lpstr>PowerPoint Presentation</vt:lpstr>
    </vt:vector>
  </TitlesOfParts>
  <Company>College of Education and Health Professions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Blocks and Construction Toys for Teaching STEM Content</dc:title>
  <dc:creator>Michael Daugherty</dc:creator>
  <cp:lastModifiedBy>Vinson R. Carter</cp:lastModifiedBy>
  <cp:revision>17</cp:revision>
  <dcterms:created xsi:type="dcterms:W3CDTF">2015-10-14T20:14:42Z</dcterms:created>
  <dcterms:modified xsi:type="dcterms:W3CDTF">2017-10-12T15:15:08Z</dcterms:modified>
</cp:coreProperties>
</file>